
<file path=[Content_Types].xml><?xml version="1.0" encoding="utf-8"?>
<Types xmlns="http://schemas.openxmlformats.org/package/2006/content-types">
  <Default Extension="png" ContentType="image/png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02" r:id="rId2"/>
    <p:sldId id="293" r:id="rId3"/>
    <p:sldId id="310" r:id="rId4"/>
    <p:sldId id="294" r:id="rId5"/>
    <p:sldId id="311" r:id="rId6"/>
    <p:sldId id="295" r:id="rId7"/>
    <p:sldId id="312" r:id="rId8"/>
    <p:sldId id="296" r:id="rId9"/>
    <p:sldId id="313" r:id="rId10"/>
    <p:sldId id="309" r:id="rId11"/>
    <p:sldId id="287" r:id="rId12"/>
    <p:sldId id="319" r:id="rId13"/>
    <p:sldId id="290" r:id="rId14"/>
    <p:sldId id="315" r:id="rId15"/>
    <p:sldId id="291" r:id="rId16"/>
    <p:sldId id="316" r:id="rId17"/>
    <p:sldId id="299" r:id="rId18"/>
    <p:sldId id="297" r:id="rId19"/>
    <p:sldId id="317" r:id="rId20"/>
    <p:sldId id="289" r:id="rId21"/>
    <p:sldId id="320" r:id="rId22"/>
    <p:sldId id="306" r:id="rId23"/>
    <p:sldId id="298" r:id="rId24"/>
    <p:sldId id="292" r:id="rId25"/>
    <p:sldId id="321" r:id="rId26"/>
    <p:sldId id="322" r:id="rId27"/>
    <p:sldId id="323" r:id="rId28"/>
    <p:sldId id="324" r:id="rId29"/>
  </p:sldIdLst>
  <p:sldSz cx="9144000" cy="6858000" type="screen4x3"/>
  <p:notesSz cx="6858000" cy="9144000"/>
  <p:defaultTextStyle>
    <a:defPPr>
      <a:defRPr lang="it-IT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Impact" pitchFamily="34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Impact" pitchFamily="34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Impact" pitchFamily="34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Impact" pitchFamily="34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Impact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Impact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Impact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Impact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Impact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9900"/>
    <a:srgbClr val="0000FF"/>
    <a:srgbClr val="5F5F5F"/>
    <a:srgbClr val="00CC00"/>
    <a:srgbClr val="CCFF66"/>
    <a:srgbClr val="29292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4247"/>
        <p:guide pos="564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32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2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5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469613259668509E-2"/>
          <c:y val="2.2026431718061676E-3"/>
          <c:w val="0.98453038674033144"/>
          <c:h val="0.9559471365638766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5488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5488">
                <a:noFill/>
              </a:ln>
            </c:spPr>
          </c:dPt>
          <c:dPt>
            <c:idx val="1"/>
            <c:bubble3D val="0"/>
            <c:spPr>
              <a:solidFill>
                <a:srgbClr val="FF9900"/>
              </a:solidFill>
              <a:ln w="25488">
                <a:noFill/>
              </a:ln>
            </c:spPr>
          </c:dPt>
          <c:dLbls>
            <c:dLbl>
              <c:idx val="0"/>
              <c:layout>
                <c:manualLayout>
                  <c:x val="-0.16356665726080416"/>
                  <c:y val="-0.3346458033681413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9.7942291805227177E-2"/>
                  <c:y val="8.862498703035473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spPr>
              <a:noFill/>
              <a:ln w="25488">
                <a:noFill/>
              </a:ln>
            </c:spPr>
            <c:txPr>
              <a:bodyPr/>
              <a:lstStyle/>
              <a:p>
                <a:pPr>
                  <a:defRPr sz="160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Sheet1!$A$2:$A$3</c:f>
              <c:strCache>
                <c:ptCount val="2"/>
                <c:pt idx="0">
                  <c:v>Shib IdP 2.x</c:v>
                </c:pt>
                <c:pt idx="1">
                  <c:v>Shib IdP 1.3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24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25488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3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160220994475138"/>
          <c:y val="5.5066079295154183E-2"/>
          <c:w val="0.68729281767955797"/>
          <c:h val="0.8149779735682819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UNIMORE</c:v>
                </c:pt>
              </c:strCache>
            </c:strRef>
          </c:tx>
          <c:spPr>
            <a:solidFill>
              <a:schemeClr val="accent1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418993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POLIMI</c:v>
                </c:pt>
              </c:strCache>
            </c:strRef>
          </c:tx>
          <c:spPr>
            <a:solidFill>
              <a:schemeClr val="accent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300000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UNIPR</c:v>
                </c:pt>
              </c:strCache>
            </c:strRef>
          </c:tx>
          <c:spPr>
            <a:solidFill>
              <a:schemeClr val="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244248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UNIVE</c:v>
                </c:pt>
              </c:strCache>
            </c:strRef>
          </c:tx>
          <c:spPr>
            <a:solidFill>
              <a:schemeClr val="fol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220000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UNITN</c:v>
                </c:pt>
              </c:strCache>
            </c:strRef>
          </c:tx>
          <c:spPr>
            <a:solidFill>
              <a:schemeClr val="bg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Sheet1!$B$6:$B$6</c:f>
              <c:numCache>
                <c:formatCode>General</c:formatCode>
                <c:ptCount val="1"/>
                <c:pt idx="0">
                  <c:v>8000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IUAV</c:v>
                </c:pt>
              </c:strCache>
            </c:strRef>
          </c:tx>
          <c:spPr>
            <a:solidFill>
              <a:schemeClr val="tx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Sheet1!$B$7:$B$7</c:f>
              <c:numCache>
                <c:formatCode>General</c:formatCode>
                <c:ptCount val="1"/>
                <c:pt idx="0">
                  <c:v>2500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CNR - BA</c:v>
                </c:pt>
              </c:strCache>
            </c:strRef>
          </c:tx>
          <c:spPr>
            <a:solidFill>
              <a:srgbClr val="0066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Sheet1!$B$8:$B$8</c:f>
              <c:numCache>
                <c:formatCode>General</c:formatCode>
                <c:ptCount val="1"/>
                <c:pt idx="0">
                  <c:v>1500</c:v>
                </c:pt>
              </c:numCache>
            </c:numRef>
          </c:val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UNICA</c:v>
                </c:pt>
              </c:strCache>
            </c:strRef>
          </c:tx>
          <c:spPr>
            <a:solidFill>
              <a:srgbClr val="CC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Sheet1!$B$9:$B$9</c:f>
              <c:numCache>
                <c:formatCode>General</c:formatCode>
                <c:ptCount val="1"/>
                <c:pt idx="0">
                  <c:v>820</c:v>
                </c:pt>
              </c:numCache>
            </c:numRef>
          </c:val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CNR - BO</c:v>
                </c:pt>
              </c:strCache>
            </c:strRef>
          </c:tx>
          <c:spPr>
            <a:solidFill>
              <a:srgbClr val="FF00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Sheet1!$B$10:$B$10</c:f>
              <c:numCache>
                <c:formatCode>General</c:formatCode>
                <c:ptCount val="1"/>
                <c:pt idx="0">
                  <c:v>734</c:v>
                </c:pt>
              </c:numCache>
            </c:numRef>
          </c:val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UNITO</c:v>
                </c:pt>
              </c:strCache>
            </c:strRef>
          </c:tx>
          <c:spPr>
            <a:solidFill>
              <a:srgbClr val="FFFF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Sheet1!$B$11:$B$11</c:f>
              <c:numCache>
                <c:formatCode>General</c:formatCode>
                <c:ptCount val="1"/>
                <c:pt idx="0">
                  <c:v>600</c:v>
                </c:pt>
              </c:numCache>
            </c:numRef>
          </c:val>
        </c:ser>
        <c:ser>
          <c:idx val="10"/>
          <c:order val="10"/>
          <c:tx>
            <c:strRef>
              <c:f>Sheet1!$A$12</c:f>
              <c:strCache>
                <c:ptCount val="1"/>
                <c:pt idx="0">
                  <c:v>CNR CERIS</c:v>
                </c:pt>
              </c:strCache>
            </c:strRef>
          </c:tx>
          <c:spPr>
            <a:solidFill>
              <a:srgbClr val="00FF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Sheet1!$B$12:$B$12</c:f>
              <c:numCache>
                <c:formatCode>General</c:formatCode>
                <c:ptCount val="1"/>
                <c:pt idx="0">
                  <c:v>150</c:v>
                </c:pt>
              </c:numCache>
            </c:numRef>
          </c:val>
        </c:ser>
        <c:ser>
          <c:idx val="11"/>
          <c:order val="11"/>
          <c:tx>
            <c:strRef>
              <c:f>Sheet1!$A$13</c:f>
              <c:strCache>
                <c:ptCount val="1"/>
                <c:pt idx="0">
                  <c:v>UNIROMA3</c:v>
                </c:pt>
              </c:strCache>
            </c:strRef>
          </c:tx>
          <c:spPr>
            <a:solidFill>
              <a:srgbClr val="00FF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Sheet1!$B$13:$B$13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12"/>
          <c:order val="12"/>
          <c:tx>
            <c:strRef>
              <c:f>Sheet1!$A$14</c:f>
              <c:strCache>
                <c:ptCount val="1"/>
                <c:pt idx="0">
                  <c:v>UNIURB</c:v>
                </c:pt>
              </c:strCache>
            </c:strRef>
          </c:tx>
          <c:spPr>
            <a:solidFill>
              <a:srgbClr val="00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Sheet1!$B$14:$B$14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</c:ser>
        <c:ser>
          <c:idx val="13"/>
          <c:order val="13"/>
          <c:tx>
            <c:strRef>
              <c:f>Sheet1!$A$15</c:f>
              <c:strCache>
                <c:ptCount val="1"/>
                <c:pt idx="0">
                  <c:v>CNR IVV</c:v>
                </c:pt>
              </c:strCache>
            </c:strRef>
          </c:tx>
          <c:spPr>
            <a:solidFill>
              <a:srgbClr val="FF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Sheet1!$B$15:$B$15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4"/>
          <c:order val="14"/>
          <c:tx>
            <c:strRef>
              <c:f>Sheet1!$A$16</c:f>
              <c:strCache>
                <c:ptCount val="1"/>
                <c:pt idx="0">
                  <c:v>CNR IIT</c:v>
                </c:pt>
              </c:strCache>
            </c:strRef>
          </c:tx>
          <c:spPr>
            <a:solidFill>
              <a:srgbClr val="00808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Sheet1!$B$16:$B$16</c:f>
              <c:numCache>
                <c:formatCode>General</c:formatCode>
                <c:ptCount val="1"/>
                <c:pt idx="0">
                  <c:v>26</c:v>
                </c:pt>
              </c:numCache>
            </c:numRef>
          </c:val>
        </c:ser>
        <c:ser>
          <c:idx val="15"/>
          <c:order val="15"/>
          <c:tx>
            <c:strRef>
              <c:f>Sheet1!$A$17</c:f>
              <c:strCache>
                <c:ptCount val="1"/>
                <c:pt idx="0">
                  <c:v>ISTAT</c:v>
                </c:pt>
              </c:strCache>
            </c:strRef>
          </c:tx>
          <c:spPr>
            <a:solidFill>
              <a:srgbClr val="00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Sheet1!$B$17:$B$17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16"/>
          <c:order val="16"/>
          <c:tx>
            <c:strRef>
              <c:f>Sheet1!$A$18</c:f>
              <c:strCache>
                <c:ptCount val="1"/>
                <c:pt idx="0">
                  <c:v>CILEA</c:v>
                </c:pt>
              </c:strCache>
            </c:strRef>
          </c:tx>
          <c:spPr>
            <a:solidFill>
              <a:srgbClr val="00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Sheet1!$B$18:$B$18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17"/>
          <c:order val="17"/>
          <c:tx>
            <c:strRef>
              <c:f>Sheet1!$A$19</c:f>
              <c:strCache>
                <c:ptCount val="1"/>
                <c:pt idx="0">
                  <c:v>UNIPD</c:v>
                </c:pt>
              </c:strCache>
            </c:strRef>
          </c:tx>
          <c:spPr>
            <a:solidFill>
              <a:srgbClr val="CCFF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Sheet1!$B$19:$B$19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8"/>
          <c:order val="18"/>
          <c:tx>
            <c:strRef>
              <c:f>Sheet1!$A$20</c:f>
              <c:strCache>
                <c:ptCount val="1"/>
                <c:pt idx="0">
                  <c:v>UNIMI</c:v>
                </c:pt>
              </c:strCache>
            </c:strRef>
          </c:tx>
          <c:spPr>
            <a:solidFill>
              <a:srgbClr val="CCFF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Sheet1!$B$20:$B$20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9"/>
          <c:order val="19"/>
          <c:tx>
            <c:strRef>
              <c:f>Sheet1!$A$21</c:f>
              <c:strCache>
                <c:ptCount val="1"/>
                <c:pt idx="0">
                  <c:v>UNIMIB</c:v>
                </c:pt>
              </c:strCache>
            </c:strRef>
          </c:tx>
          <c:spPr>
            <a:solidFill>
              <a:srgbClr val="FFFF99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Sheet1!$B$21:$B$21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0"/>
          <c:order val="20"/>
          <c:tx>
            <c:strRef>
              <c:f>Sheet1!$A$22</c:f>
              <c:strCache>
                <c:ptCount val="1"/>
                <c:pt idx="0">
                  <c:v>GARR</c:v>
                </c:pt>
              </c:strCache>
            </c:strRef>
          </c:tx>
          <c:spPr>
            <a:solidFill>
              <a:srgbClr val="99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Sheet1!$B$22:$B$22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1"/>
          <c:order val="21"/>
          <c:tx>
            <c:strRef>
              <c:f>Sheet1!$A$23</c:f>
              <c:strCache>
                <c:ptCount val="1"/>
                <c:pt idx="0">
                  <c:v>UNIPV</c:v>
                </c:pt>
              </c:strCache>
            </c:strRef>
          </c:tx>
          <c:spPr>
            <a:solidFill>
              <a:srgbClr val="FF99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Sheet1!$B$23:$B$23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2"/>
          <c:order val="22"/>
          <c:tx>
            <c:strRef>
              <c:f>Sheet1!$A$24</c:f>
              <c:strCache>
                <c:ptCount val="1"/>
                <c:pt idx="0">
                  <c:v>CNR IFC</c:v>
                </c:pt>
              </c:strCache>
            </c:strRef>
          </c:tx>
          <c:spPr>
            <a:solidFill>
              <a:srgbClr val="CC99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Sheet1!$B$24:$B$24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3"/>
          <c:order val="23"/>
          <c:tx>
            <c:strRef>
              <c:f>Sheet1!$A$25</c:f>
              <c:strCache>
                <c:ptCount val="1"/>
                <c:pt idx="0">
                  <c:v>UNIFE</c:v>
                </c:pt>
              </c:strCache>
            </c:strRef>
          </c:tx>
          <c:spPr>
            <a:solidFill>
              <a:srgbClr val="FFCC99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Sheet1!$B$25:$B$25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4"/>
          <c:order val="24"/>
          <c:tx>
            <c:strRef>
              <c:f>Sheet1!$A$26</c:f>
              <c:strCache>
                <c:ptCount val="1"/>
                <c:pt idx="0">
                  <c:v>CNR</c:v>
                </c:pt>
              </c:strCache>
            </c:strRef>
          </c:tx>
          <c:spPr>
            <a:solidFill>
              <a:srgbClr val="3366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Sheet1!$B$26:$B$26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5"/>
          <c:order val="25"/>
          <c:tx>
            <c:strRef>
              <c:f>Sheet1!$A$27</c:f>
              <c:strCache>
                <c:ptCount val="1"/>
                <c:pt idx="0">
                  <c:v>CNR ILC</c:v>
                </c:pt>
              </c:strCache>
            </c:strRef>
          </c:tx>
          <c:spPr>
            <a:solidFill>
              <a:srgbClr val="33CC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Sheet1!$B$27:$B$27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6"/>
          <c:order val="26"/>
          <c:tx>
            <c:strRef>
              <c:f>Sheet1!$A$28</c:f>
              <c:strCache>
                <c:ptCount val="1"/>
                <c:pt idx="0">
                  <c:v>CASPUR</c:v>
                </c:pt>
              </c:strCache>
            </c:strRef>
          </c:tx>
          <c:spPr>
            <a:solidFill>
              <a:srgbClr val="99CC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(Marzo 2010)</c:v>
                </c:pt>
              </c:strCache>
            </c:strRef>
          </c:cat>
          <c:val>
            <c:numRef>
              <c:f>Sheet1!$B$28:$B$28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4506752"/>
        <c:axId val="24508288"/>
        <c:axId val="0"/>
      </c:bar3DChart>
      <c:catAx>
        <c:axId val="24506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45082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4508288"/>
        <c:scaling>
          <c:orientation val="minMax"/>
        </c:scaling>
        <c:delete val="0"/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4506752"/>
        <c:crosses val="autoZero"/>
        <c:crossBetween val="between"/>
      </c:valAx>
      <c:spPr>
        <a:noFill/>
        <a:ln w="25390">
          <a:noFill/>
        </a:ln>
      </c:spPr>
    </c:plotArea>
    <c:legend>
      <c:legendPos val="r"/>
      <c:layout/>
      <c:overlay val="0"/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160220994475138"/>
          <c:y val="5.5066079295154183E-2"/>
          <c:w val="0.68729281767955797"/>
          <c:h val="0.8149779735682819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UNIPD</c:v>
                </c:pt>
              </c:strCache>
            </c:strRef>
          </c:tx>
          <c:spPr>
            <a:solidFill>
              <a:schemeClr val="accent1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653430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UNIMORE</c:v>
                </c:pt>
              </c:strCache>
            </c:strRef>
          </c:tx>
          <c:spPr>
            <a:solidFill>
              <a:schemeClr val="accent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334705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UNIPR</c:v>
                </c:pt>
              </c:strCache>
            </c:strRef>
          </c:tx>
          <c:spPr>
            <a:solidFill>
              <a:schemeClr val="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324463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POLIMI</c:v>
                </c:pt>
              </c:strCache>
            </c:strRef>
          </c:tx>
          <c:spPr>
            <a:solidFill>
              <a:schemeClr val="fol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300000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UNIVE</c:v>
                </c:pt>
              </c:strCache>
            </c:strRef>
          </c:tx>
          <c:spPr>
            <a:solidFill>
              <a:schemeClr val="bg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Sheet1!$B$6:$B$6</c:f>
              <c:numCache>
                <c:formatCode>General</c:formatCode>
                <c:ptCount val="1"/>
                <c:pt idx="0">
                  <c:v>220000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UNIBO</c:v>
                </c:pt>
              </c:strCache>
            </c:strRef>
          </c:tx>
          <c:spPr>
            <a:solidFill>
              <a:schemeClr val="tx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Sheet1!$B$7:$B$7</c:f>
              <c:numCache>
                <c:formatCode>General</c:formatCode>
                <c:ptCount val="1"/>
                <c:pt idx="0">
                  <c:v>18000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IUAV</c:v>
                </c:pt>
              </c:strCache>
            </c:strRef>
          </c:tx>
          <c:spPr>
            <a:solidFill>
              <a:srgbClr val="0066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Sheet1!$B$8:$B$8</c:f>
              <c:numCache>
                <c:formatCode>General</c:formatCode>
                <c:ptCount val="1"/>
                <c:pt idx="0">
                  <c:v>11000</c:v>
                </c:pt>
              </c:numCache>
            </c:numRef>
          </c:val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UNINA2</c:v>
                </c:pt>
              </c:strCache>
            </c:strRef>
          </c:tx>
          <c:spPr>
            <a:solidFill>
              <a:srgbClr val="CC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Sheet1!$B$9:$B$9</c:f>
              <c:numCache>
                <c:formatCode>General</c:formatCode>
                <c:ptCount val="1"/>
                <c:pt idx="0">
                  <c:v>10000</c:v>
                </c:pt>
              </c:numCache>
            </c:numRef>
          </c:val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UNITN</c:v>
                </c:pt>
              </c:strCache>
            </c:strRef>
          </c:tx>
          <c:spPr>
            <a:solidFill>
              <a:srgbClr val="FF00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Sheet1!$B$10:$B$10</c:f>
              <c:numCache>
                <c:formatCode>General</c:formatCode>
                <c:ptCount val="1"/>
                <c:pt idx="0">
                  <c:v>8000</c:v>
                </c:pt>
              </c:numCache>
            </c:numRef>
          </c:val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UNIURB</c:v>
                </c:pt>
              </c:strCache>
            </c:strRef>
          </c:tx>
          <c:spPr>
            <a:solidFill>
              <a:srgbClr val="FFFF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Sheet1!$B$11:$B$11</c:f>
              <c:numCache>
                <c:formatCode>General</c:formatCode>
                <c:ptCount val="1"/>
                <c:pt idx="0">
                  <c:v>3000</c:v>
                </c:pt>
              </c:numCache>
            </c:numRef>
          </c:val>
        </c:ser>
        <c:ser>
          <c:idx val="10"/>
          <c:order val="10"/>
          <c:tx>
            <c:strRef>
              <c:f>Sheet1!$A$12</c:f>
              <c:strCache>
                <c:ptCount val="1"/>
                <c:pt idx="0">
                  <c:v>UNIROMA3</c:v>
                </c:pt>
              </c:strCache>
            </c:strRef>
          </c:tx>
          <c:spPr>
            <a:solidFill>
              <a:srgbClr val="00FF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Sheet1!$B$12:$B$12</c:f>
              <c:numCache>
                <c:formatCode>General</c:formatCode>
                <c:ptCount val="1"/>
                <c:pt idx="0">
                  <c:v>2000</c:v>
                </c:pt>
              </c:numCache>
            </c:numRef>
          </c:val>
        </c:ser>
        <c:ser>
          <c:idx val="11"/>
          <c:order val="11"/>
          <c:tx>
            <c:strRef>
              <c:f>Sheet1!$A$13</c:f>
              <c:strCache>
                <c:ptCount val="1"/>
                <c:pt idx="0">
                  <c:v>CNR - BA</c:v>
                </c:pt>
              </c:strCache>
            </c:strRef>
          </c:tx>
          <c:spPr>
            <a:solidFill>
              <a:srgbClr val="00FF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Sheet1!$B$13:$B$13</c:f>
              <c:numCache>
                <c:formatCode>General</c:formatCode>
                <c:ptCount val="1"/>
                <c:pt idx="0">
                  <c:v>1500</c:v>
                </c:pt>
              </c:numCache>
            </c:numRef>
          </c:val>
        </c:ser>
        <c:ser>
          <c:idx val="12"/>
          <c:order val="12"/>
          <c:tx>
            <c:strRef>
              <c:f>Sheet1!$A$14</c:f>
              <c:strCache>
                <c:ptCount val="1"/>
                <c:pt idx="0">
                  <c:v>CNR - BO</c:v>
                </c:pt>
              </c:strCache>
            </c:strRef>
          </c:tx>
          <c:spPr>
            <a:solidFill>
              <a:srgbClr val="00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Sheet1!$B$14:$B$14</c:f>
              <c:numCache>
                <c:formatCode>General</c:formatCode>
                <c:ptCount val="1"/>
                <c:pt idx="0">
                  <c:v>734</c:v>
                </c:pt>
              </c:numCache>
            </c:numRef>
          </c:val>
        </c:ser>
        <c:ser>
          <c:idx val="13"/>
          <c:order val="13"/>
          <c:tx>
            <c:strRef>
              <c:f>Sheet1!$A$15</c:f>
              <c:strCache>
                <c:ptCount val="1"/>
                <c:pt idx="0">
                  <c:v>UNITO</c:v>
                </c:pt>
              </c:strCache>
            </c:strRef>
          </c:tx>
          <c:spPr>
            <a:solidFill>
              <a:srgbClr val="FF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Sheet1!$B$15:$B$15</c:f>
              <c:numCache>
                <c:formatCode>General</c:formatCode>
                <c:ptCount val="1"/>
                <c:pt idx="0">
                  <c:v>450</c:v>
                </c:pt>
              </c:numCache>
            </c:numRef>
          </c:val>
        </c:ser>
        <c:ser>
          <c:idx val="14"/>
          <c:order val="14"/>
          <c:tx>
            <c:strRef>
              <c:f>Sheet1!$A$16</c:f>
              <c:strCache>
                <c:ptCount val="1"/>
                <c:pt idx="0">
                  <c:v>GARR</c:v>
                </c:pt>
              </c:strCache>
            </c:strRef>
          </c:tx>
          <c:spPr>
            <a:solidFill>
              <a:srgbClr val="00808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Sheet1!$B$16:$B$16</c:f>
              <c:numCache>
                <c:formatCode>General</c:formatCode>
                <c:ptCount val="1"/>
                <c:pt idx="0">
                  <c:v>259</c:v>
                </c:pt>
              </c:numCache>
            </c:numRef>
          </c:val>
        </c:ser>
        <c:ser>
          <c:idx val="15"/>
          <c:order val="15"/>
          <c:tx>
            <c:strRef>
              <c:f>Sheet1!$A$17</c:f>
              <c:strCache>
                <c:ptCount val="1"/>
                <c:pt idx="0">
                  <c:v>UNICA</c:v>
                </c:pt>
              </c:strCache>
            </c:strRef>
          </c:tx>
          <c:spPr>
            <a:solidFill>
              <a:srgbClr val="00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Sheet1!$B$17:$B$17</c:f>
              <c:numCache>
                <c:formatCode>General</c:formatCode>
                <c:ptCount val="1"/>
                <c:pt idx="0">
                  <c:v>236</c:v>
                </c:pt>
              </c:numCache>
            </c:numRef>
          </c:val>
        </c:ser>
        <c:ser>
          <c:idx val="16"/>
          <c:order val="16"/>
          <c:tx>
            <c:strRef>
              <c:f>Sheet1!$A$18</c:f>
              <c:strCache>
                <c:ptCount val="1"/>
                <c:pt idx="0">
                  <c:v>CILEA</c:v>
                </c:pt>
              </c:strCache>
            </c:strRef>
          </c:tx>
          <c:spPr>
            <a:solidFill>
              <a:srgbClr val="00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Sheet1!$B$18:$B$18</c:f>
              <c:numCache>
                <c:formatCode>General</c:formatCode>
                <c:ptCount val="1"/>
                <c:pt idx="0">
                  <c:v>200</c:v>
                </c:pt>
              </c:numCache>
            </c:numRef>
          </c:val>
        </c:ser>
        <c:ser>
          <c:idx val="17"/>
          <c:order val="17"/>
          <c:tx>
            <c:strRef>
              <c:f>Sheet1!$A$19</c:f>
              <c:strCache>
                <c:ptCount val="1"/>
                <c:pt idx="0">
                  <c:v>CNR CERIS</c:v>
                </c:pt>
              </c:strCache>
            </c:strRef>
          </c:tx>
          <c:spPr>
            <a:solidFill>
              <a:srgbClr val="CCFF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Sheet1!$B$19:$B$19</c:f>
              <c:numCache>
                <c:formatCode>General</c:formatCode>
                <c:ptCount val="1"/>
                <c:pt idx="0">
                  <c:v>150</c:v>
                </c:pt>
              </c:numCache>
            </c:numRef>
          </c:val>
        </c:ser>
        <c:ser>
          <c:idx val="18"/>
          <c:order val="18"/>
          <c:tx>
            <c:strRef>
              <c:f>Sheet1!$A$20</c:f>
              <c:strCache>
                <c:ptCount val="1"/>
                <c:pt idx="0">
                  <c:v>UNIPV</c:v>
                </c:pt>
              </c:strCache>
            </c:strRef>
          </c:tx>
          <c:spPr>
            <a:solidFill>
              <a:srgbClr val="CCFF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Sheet1!$B$20:$B$20</c:f>
              <c:numCache>
                <c:formatCode>General</c:formatCode>
                <c:ptCount val="1"/>
                <c:pt idx="0">
                  <c:v>114</c:v>
                </c:pt>
              </c:numCache>
            </c:numRef>
          </c:val>
        </c:ser>
        <c:ser>
          <c:idx val="19"/>
          <c:order val="19"/>
          <c:tx>
            <c:strRef>
              <c:f>Sheet1!$A$21</c:f>
              <c:strCache>
                <c:ptCount val="1"/>
                <c:pt idx="0">
                  <c:v>UNIFE</c:v>
                </c:pt>
              </c:strCache>
            </c:strRef>
          </c:tx>
          <c:spPr>
            <a:solidFill>
              <a:srgbClr val="FFFF99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Sheet1!$B$21:$B$21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20"/>
          <c:order val="20"/>
          <c:tx>
            <c:strRef>
              <c:f>Sheet1!$A$22</c:f>
              <c:strCache>
                <c:ptCount val="1"/>
                <c:pt idx="0">
                  <c:v>UNIBA</c:v>
                </c:pt>
              </c:strCache>
            </c:strRef>
          </c:tx>
          <c:spPr>
            <a:solidFill>
              <a:srgbClr val="99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Sheet1!$B$22:$B$22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21"/>
          <c:order val="21"/>
          <c:tx>
            <c:strRef>
              <c:f>Sheet1!$A$23</c:f>
              <c:strCache>
                <c:ptCount val="1"/>
                <c:pt idx="0">
                  <c:v>UNIVPM</c:v>
                </c:pt>
              </c:strCache>
            </c:strRef>
          </c:tx>
          <c:spPr>
            <a:solidFill>
              <a:srgbClr val="FF99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Sheet1!$B$23:$B$23</c:f>
              <c:numCache>
                <c:formatCode>General</c:formatCode>
                <c:ptCount val="1"/>
                <c:pt idx="0">
                  <c:v>48</c:v>
                </c:pt>
              </c:numCache>
            </c:numRef>
          </c:val>
        </c:ser>
        <c:ser>
          <c:idx val="22"/>
          <c:order val="22"/>
          <c:tx>
            <c:strRef>
              <c:f>Sheet1!$A$24</c:f>
              <c:strCache>
                <c:ptCount val="1"/>
                <c:pt idx="0">
                  <c:v>CNR IVV</c:v>
                </c:pt>
              </c:strCache>
            </c:strRef>
          </c:tx>
          <c:spPr>
            <a:solidFill>
              <a:srgbClr val="CC99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Sheet1!$B$24:$B$24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23"/>
          <c:order val="23"/>
          <c:tx>
            <c:strRef>
              <c:f>Sheet1!$A$25</c:f>
              <c:strCache>
                <c:ptCount val="1"/>
                <c:pt idx="0">
                  <c:v>CNR IIT</c:v>
                </c:pt>
              </c:strCache>
            </c:strRef>
          </c:tx>
          <c:spPr>
            <a:solidFill>
              <a:srgbClr val="FFCC99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Sheet1!$B$25:$B$25</c:f>
              <c:numCache>
                <c:formatCode>General</c:formatCode>
                <c:ptCount val="1"/>
                <c:pt idx="0">
                  <c:v>26</c:v>
                </c:pt>
              </c:numCache>
            </c:numRef>
          </c:val>
        </c:ser>
        <c:ser>
          <c:idx val="24"/>
          <c:order val="24"/>
          <c:tx>
            <c:strRef>
              <c:f>Sheet1!$A$26</c:f>
              <c:strCache>
                <c:ptCount val="1"/>
                <c:pt idx="0">
                  <c:v>UNIMIB</c:v>
                </c:pt>
              </c:strCache>
            </c:strRef>
          </c:tx>
          <c:spPr>
            <a:solidFill>
              <a:srgbClr val="3366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Sheet1!$B$26:$B$26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25"/>
          <c:order val="25"/>
          <c:tx>
            <c:strRef>
              <c:f>Sheet1!$A$27</c:f>
              <c:strCache>
                <c:ptCount val="1"/>
                <c:pt idx="0">
                  <c:v>ISTAT</c:v>
                </c:pt>
              </c:strCache>
            </c:strRef>
          </c:tx>
          <c:spPr>
            <a:solidFill>
              <a:srgbClr val="33CC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Sheet1!$B$27:$B$27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26"/>
          <c:order val="26"/>
          <c:tx>
            <c:strRef>
              <c:f>Sheet1!$A$28</c:f>
              <c:strCache>
                <c:ptCount val="1"/>
                <c:pt idx="0">
                  <c:v>CNR ILC</c:v>
                </c:pt>
              </c:strCache>
            </c:strRef>
          </c:tx>
          <c:spPr>
            <a:solidFill>
              <a:srgbClr val="99CC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(Ottobre 2010)</c:v>
                </c:pt>
              </c:strCache>
            </c:strRef>
          </c:cat>
          <c:val>
            <c:numRef>
              <c:f>Sheet1!$B$28:$B$28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4700416"/>
        <c:axId val="24701952"/>
        <c:axId val="0"/>
      </c:bar3DChart>
      <c:catAx>
        <c:axId val="24700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47019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4701952"/>
        <c:scaling>
          <c:orientation val="minMax"/>
        </c:scaling>
        <c:delete val="0"/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4700416"/>
        <c:crosses val="autoZero"/>
        <c:crossBetween val="between"/>
      </c:valAx>
      <c:spPr>
        <a:noFill/>
        <a:ln w="25390">
          <a:noFill/>
        </a:ln>
      </c:spPr>
    </c:plotArea>
    <c:legend>
      <c:legendPos val="r"/>
      <c:layout/>
      <c:overlay val="0"/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928176795580113E-2"/>
          <c:y val="8.590308370044053E-2"/>
          <c:w val="0.85635359116022103"/>
          <c:h val="0.8325991189427313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1199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1199">
                <a:noFill/>
              </a:ln>
            </c:spPr>
          </c:dPt>
          <c:dPt>
            <c:idx val="1"/>
            <c:bubble3D val="0"/>
            <c:spPr>
              <a:solidFill>
                <a:srgbClr val="FF9900"/>
              </a:solidFill>
              <a:ln w="21199">
                <a:noFill/>
              </a:ln>
            </c:spPr>
          </c:dPt>
          <c:dLbls>
            <c:dLbl>
              <c:idx val="0"/>
              <c:layout>
                <c:manualLayout>
                  <c:x val="-0.19644508810944644"/>
                  <c:y val="-6.3153539568336456E-2"/>
                </c:manualLayout>
              </c:layout>
              <c:tx>
                <c:rich>
                  <a:bodyPr/>
                  <a:lstStyle/>
                  <a:p>
                    <a:pPr>
                      <a:defRPr sz="1669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it-IT"/>
                      <a:t> SI 
41%</a:t>
                    </a:r>
                  </a:p>
                </c:rich>
              </c:tx>
              <c:spPr>
                <a:noFill/>
                <a:ln w="21199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6925348628927492"/>
                  <c:y val="-0.1775396596016823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1199">
                <a:noFill/>
              </a:ln>
            </c:spPr>
            <c:txPr>
              <a:bodyPr/>
              <a:lstStyle/>
              <a:p>
                <a:pPr>
                  <a:defRPr sz="1669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 SI </c:v>
                </c:pt>
                <c:pt idx="1">
                  <c:v> NO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11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21199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83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928176795580113E-2"/>
          <c:y val="8.590308370044053E-2"/>
          <c:w val="0.85635359116022103"/>
          <c:h val="0.8325991189427313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1199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1199">
                <a:noFill/>
              </a:ln>
            </c:spPr>
          </c:dPt>
          <c:dPt>
            <c:idx val="1"/>
            <c:bubble3D val="0"/>
            <c:spPr>
              <a:solidFill>
                <a:srgbClr val="FF9900"/>
              </a:solidFill>
              <a:ln w="21199">
                <a:noFill/>
              </a:ln>
            </c:spPr>
          </c:dPt>
          <c:dLbls>
            <c:dLbl>
              <c:idx val="0"/>
              <c:layout>
                <c:manualLayout>
                  <c:x val="-0.22654690076091086"/>
                  <c:y val="-3.0788766225281552E-2"/>
                </c:manualLayout>
              </c:layout>
              <c:tx>
                <c:rich>
                  <a:bodyPr/>
                  <a:lstStyle/>
                  <a:p>
                    <a:pPr>
                      <a:defRPr sz="1669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it-IT"/>
                      <a:t> SI 
41%</a:t>
                    </a:r>
                  </a:p>
                </c:rich>
              </c:tx>
              <c:spPr>
                <a:noFill/>
                <a:ln w="21199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0820877469997526"/>
                  <c:y val="-0.1128098985917006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1199">
                <a:noFill/>
              </a:ln>
            </c:spPr>
            <c:txPr>
              <a:bodyPr/>
              <a:lstStyle/>
              <a:p>
                <a:pPr>
                  <a:defRPr sz="1669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 SI </c:v>
                </c:pt>
                <c:pt idx="1">
                  <c:v> NO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21199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83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049723756906078E-3"/>
          <c:y val="2.2026431718061676E-3"/>
          <c:w val="0.85635359116022103"/>
          <c:h val="0.8325991189427313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5390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spPr>
              <a:solidFill>
                <a:srgbClr val="33CCCC"/>
              </a:solidFill>
              <a:ln w="25390">
                <a:noFill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25390">
                <a:noFill/>
              </a:ln>
            </c:spPr>
          </c:dPt>
          <c:dPt>
            <c:idx val="3"/>
            <c:bubble3D val="0"/>
            <c:spPr>
              <a:solidFill>
                <a:srgbClr val="FF99CC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0.13786753190564385"/>
                  <c:y val="0.11894273127753302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399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8948518333545918E-2"/>
                  <c:y val="-2.408144860696644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4012555358170095E-3"/>
                  <c:y val="2.413264751817184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8605040960234215E-2"/>
                  <c:y val="7.438293677272601E-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Mode val="edge"/>
                  <c:yMode val="edge"/>
                  <c:x val="0.40662983425414367"/>
                  <c:y val="0.9207048458149780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Mode val="edge"/>
                  <c:yMode val="edge"/>
                  <c:x val="0.11602209944751381"/>
                  <c:y val="0.8854625550660792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Mode val="edge"/>
                  <c:yMode val="edge"/>
                  <c:x val="0.13701657458563535"/>
                  <c:y val="0.9207048458149780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Mode val="edge"/>
                  <c:yMode val="edge"/>
                  <c:x val="9.8342541436464093E-2"/>
                  <c:y val="0.8281938325991189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42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Shibboleth</c:v>
                </c:pt>
                <c:pt idx="1">
                  <c:v>CAS</c:v>
                </c:pt>
                <c:pt idx="2">
                  <c:v>Nessuno</c:v>
                </c:pt>
                <c:pt idx="3">
                  <c:v>Altro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</c:v>
                </c:pt>
                <c:pt idx="1">
                  <c:v>3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390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699414364851301E-2"/>
          <c:y val="8.2383238671377992E-2"/>
          <c:w val="0.85635359116022103"/>
          <c:h val="0.83259911894273131"/>
        </c:manualLayout>
      </c:layout>
      <c:pie3DChart>
        <c:varyColors val="1"/>
        <c:ser>
          <c:idx val="0"/>
          <c:order val="0"/>
          <c:spPr>
            <a:solidFill>
              <a:schemeClr val="accent1"/>
            </a:solidFill>
            <a:ln w="25390">
              <a:noFill/>
            </a:ln>
          </c:spPr>
          <c:explosion val="30"/>
          <c:dPt>
            <c:idx val="0"/>
            <c:bubble3D val="0"/>
            <c:explosion val="15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explosion val="21"/>
            <c:spPr>
              <a:solidFill>
                <a:srgbClr val="33CCCC"/>
              </a:solidFill>
              <a:ln w="25390">
                <a:noFill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25390">
                <a:noFill/>
              </a:ln>
            </c:spPr>
          </c:dPt>
          <c:dPt>
            <c:idx val="3"/>
            <c:bubble3D val="0"/>
            <c:spPr>
              <a:solidFill>
                <a:srgbClr val="FF99CC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0.13786753190564385"/>
                  <c:y val="0.11894273127753302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399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5492272114821458E-2"/>
                  <c:y val="5.830189518516767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4012555358170095E-3"/>
                  <c:y val="2.413264751817184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8605040960234215E-2"/>
                  <c:y val="7.438293677272601E-4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ADFS/NTLM
6%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6.769905626769876E-2"/>
                  <c:y val="2.7600701693906885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>
                        <a:solidFill>
                          <a:schemeClr val="bg1"/>
                        </a:solidFill>
                      </a:rPr>
                      <a:t>Sviluppo interno
6%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Mode val="edge"/>
                  <c:yMode val="edge"/>
                  <c:x val="0.11602209944751381"/>
                  <c:y val="0.8854625550660792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Mode val="edge"/>
                  <c:yMode val="edge"/>
                  <c:x val="0.13701657458563535"/>
                  <c:y val="0.9207048458149780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Mode val="edge"/>
                  <c:yMode val="edge"/>
                  <c:x val="9.8342541436464093E-2"/>
                  <c:y val="0.8281938325991189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42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Shibboleth</c:v>
                </c:pt>
                <c:pt idx="1">
                  <c:v>CAS</c:v>
                </c:pt>
                <c:pt idx="2">
                  <c:v>Nessuno</c:v>
                </c:pt>
                <c:pt idx="3">
                  <c:v>ADFS/NTLM</c:v>
                </c:pt>
                <c:pt idx="4">
                  <c:v>Sviluppo interno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17</c:v>
                </c:pt>
                <c:pt idx="1">
                  <c:v>4</c:v>
                </c:pt>
                <c:pt idx="2">
                  <c:v>7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390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2872928176795577E-2"/>
          <c:y val="5.5066079295154183E-2"/>
          <c:w val="0.71602209944751383"/>
          <c:h val="0.8149779735682819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CNR - BA</c:v>
                </c:pt>
              </c:strCache>
            </c:strRef>
          </c:tx>
          <c:spPr>
            <a:solidFill>
              <a:schemeClr val="accent1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1500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UNICA</c:v>
                </c:pt>
              </c:strCache>
            </c:strRef>
          </c:tx>
          <c:spPr>
            <a:solidFill>
              <a:schemeClr val="accent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820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CNR - BO</c:v>
                </c:pt>
              </c:strCache>
            </c:strRef>
          </c:tx>
          <c:spPr>
            <a:solidFill>
              <a:schemeClr val="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734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UNITO</c:v>
                </c:pt>
              </c:strCache>
            </c:strRef>
          </c:tx>
          <c:spPr>
            <a:solidFill>
              <a:schemeClr val="fol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600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UNIMORE</c:v>
                </c:pt>
              </c:strCache>
            </c:strRef>
          </c:tx>
          <c:spPr>
            <a:solidFill>
              <a:schemeClr val="bg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Sheet1!$B$6:$B$6</c:f>
              <c:numCache>
                <c:formatCode>General</c:formatCode>
                <c:ptCount val="1"/>
                <c:pt idx="0">
                  <c:v>262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CNR CERIS</c:v>
                </c:pt>
              </c:strCache>
            </c:strRef>
          </c:tx>
          <c:spPr>
            <a:solidFill>
              <a:schemeClr val="tx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Sheet1!$B$7:$B$7</c:f>
              <c:numCache>
                <c:formatCode>General</c:formatCode>
                <c:ptCount val="1"/>
                <c:pt idx="0">
                  <c:v>150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UNIPR</c:v>
                </c:pt>
              </c:strCache>
            </c:strRef>
          </c:tx>
          <c:spPr>
            <a:solidFill>
              <a:srgbClr val="0066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Sheet1!$B$8:$B$8</c:f>
              <c:numCache>
                <c:formatCode>General</c:formatCode>
                <c:ptCount val="1"/>
                <c:pt idx="0">
                  <c:v>139</c:v>
                </c:pt>
              </c:numCache>
            </c:numRef>
          </c:val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POLIMI</c:v>
                </c:pt>
              </c:strCache>
            </c:strRef>
          </c:tx>
          <c:spPr>
            <a:solidFill>
              <a:srgbClr val="CC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Sheet1!$B$9:$B$9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UNIROMA3</c:v>
                </c:pt>
              </c:strCache>
            </c:strRef>
          </c:tx>
          <c:spPr>
            <a:solidFill>
              <a:srgbClr val="FF00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Sheet1!$B$10:$B$10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CNR IVV</c:v>
                </c:pt>
              </c:strCache>
            </c:strRef>
          </c:tx>
          <c:spPr>
            <a:solidFill>
              <a:srgbClr val="FFFF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Sheet1!$B$11:$B$11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0"/>
          <c:order val="10"/>
          <c:tx>
            <c:strRef>
              <c:f>Sheet1!$A$12</c:f>
              <c:strCache>
                <c:ptCount val="1"/>
                <c:pt idx="0">
                  <c:v>ISTAT</c:v>
                </c:pt>
              </c:strCache>
            </c:strRef>
          </c:tx>
          <c:spPr>
            <a:solidFill>
              <a:srgbClr val="00FF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Sheet1!$B$12:$B$12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11"/>
          <c:order val="11"/>
          <c:tx>
            <c:strRef>
              <c:f>Sheet1!$A$13</c:f>
              <c:strCache>
                <c:ptCount val="1"/>
                <c:pt idx="0">
                  <c:v>CILEA</c:v>
                </c:pt>
              </c:strCache>
            </c:strRef>
          </c:tx>
          <c:spPr>
            <a:solidFill>
              <a:srgbClr val="00FF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Sheet1!$B$13:$B$13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12"/>
          <c:order val="12"/>
          <c:tx>
            <c:strRef>
              <c:f>Sheet1!$A$14</c:f>
              <c:strCache>
                <c:ptCount val="1"/>
                <c:pt idx="0">
                  <c:v>UNIURB</c:v>
                </c:pt>
              </c:strCache>
            </c:strRef>
          </c:tx>
          <c:spPr>
            <a:solidFill>
              <a:srgbClr val="00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Sheet1!$B$14:$B$14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13"/>
          <c:order val="13"/>
          <c:tx>
            <c:strRef>
              <c:f>Sheet1!$A$15</c:f>
              <c:strCache>
                <c:ptCount val="1"/>
                <c:pt idx="0">
                  <c:v>CNR IIT</c:v>
                </c:pt>
              </c:strCache>
            </c:strRef>
          </c:tx>
          <c:spPr>
            <a:solidFill>
              <a:srgbClr val="FF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Sheet1!$B$15:$B$15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14"/>
          <c:order val="14"/>
          <c:tx>
            <c:strRef>
              <c:f>Sheet1!$A$16</c:f>
              <c:strCache>
                <c:ptCount val="1"/>
                <c:pt idx="0">
                  <c:v>UNITN</c:v>
                </c:pt>
              </c:strCache>
            </c:strRef>
          </c:tx>
          <c:spPr>
            <a:solidFill>
              <a:srgbClr val="00808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Sheet1!$B$16:$B$16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5"/>
          <c:order val="15"/>
          <c:tx>
            <c:strRef>
              <c:f>Sheet1!$A$17</c:f>
              <c:strCache>
                <c:ptCount val="1"/>
                <c:pt idx="0">
                  <c:v>IUAV</c:v>
                </c:pt>
              </c:strCache>
            </c:strRef>
          </c:tx>
          <c:spPr>
            <a:solidFill>
              <a:srgbClr val="00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Sheet1!$B$17:$B$17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6"/>
          <c:order val="16"/>
          <c:tx>
            <c:strRef>
              <c:f>Sheet1!$A$18</c:f>
              <c:strCache>
                <c:ptCount val="1"/>
                <c:pt idx="0">
                  <c:v>UNIMIB</c:v>
                </c:pt>
              </c:strCache>
            </c:strRef>
          </c:tx>
          <c:spPr>
            <a:solidFill>
              <a:srgbClr val="00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Sheet1!$B$18:$B$18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7"/>
          <c:order val="17"/>
          <c:tx>
            <c:strRef>
              <c:f>Sheet1!$A$19</c:f>
              <c:strCache>
                <c:ptCount val="1"/>
                <c:pt idx="0">
                  <c:v>GARR</c:v>
                </c:pt>
              </c:strCache>
            </c:strRef>
          </c:tx>
          <c:spPr>
            <a:solidFill>
              <a:srgbClr val="CCFF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Sheet1!$B$19:$B$19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8"/>
          <c:order val="18"/>
          <c:tx>
            <c:strRef>
              <c:f>Sheet1!$A$20</c:f>
              <c:strCache>
                <c:ptCount val="1"/>
                <c:pt idx="0">
                  <c:v>UNIPV</c:v>
                </c:pt>
              </c:strCache>
            </c:strRef>
          </c:tx>
          <c:spPr>
            <a:solidFill>
              <a:srgbClr val="CCFF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Sheet1!$B$20:$B$20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9"/>
          <c:order val="19"/>
          <c:tx>
            <c:strRef>
              <c:f>Sheet1!$A$21</c:f>
              <c:strCache>
                <c:ptCount val="1"/>
                <c:pt idx="0">
                  <c:v>CNR IFC</c:v>
                </c:pt>
              </c:strCache>
            </c:strRef>
          </c:tx>
          <c:spPr>
            <a:solidFill>
              <a:srgbClr val="FFFF99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Sheet1!$B$21:$B$21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0"/>
          <c:order val="20"/>
          <c:tx>
            <c:strRef>
              <c:f>Sheet1!$A$22</c:f>
              <c:strCache>
                <c:ptCount val="1"/>
                <c:pt idx="0">
                  <c:v>UNIFE</c:v>
                </c:pt>
              </c:strCache>
            </c:strRef>
          </c:tx>
          <c:spPr>
            <a:solidFill>
              <a:srgbClr val="99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Sheet1!$B$22:$B$22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1"/>
          <c:order val="21"/>
          <c:tx>
            <c:strRef>
              <c:f>Sheet1!$A$23</c:f>
              <c:strCache>
                <c:ptCount val="1"/>
                <c:pt idx="0">
                  <c:v>CNR</c:v>
                </c:pt>
              </c:strCache>
            </c:strRef>
          </c:tx>
          <c:spPr>
            <a:solidFill>
              <a:srgbClr val="FF99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Sheet1!$B$23:$B$23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2"/>
          <c:order val="22"/>
          <c:tx>
            <c:strRef>
              <c:f>Sheet1!$A$24</c:f>
              <c:strCache>
                <c:ptCount val="1"/>
                <c:pt idx="0">
                  <c:v>UNIPD</c:v>
                </c:pt>
              </c:strCache>
            </c:strRef>
          </c:tx>
          <c:spPr>
            <a:solidFill>
              <a:srgbClr val="CC99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Sheet1!$B$24:$B$24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3"/>
          <c:order val="23"/>
          <c:tx>
            <c:strRef>
              <c:f>Sheet1!$A$25</c:f>
              <c:strCache>
                <c:ptCount val="1"/>
                <c:pt idx="0">
                  <c:v>UNIVE</c:v>
                </c:pt>
              </c:strCache>
            </c:strRef>
          </c:tx>
          <c:spPr>
            <a:solidFill>
              <a:srgbClr val="FFCC99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Sheet1!$B$25:$B$25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4"/>
          <c:order val="24"/>
          <c:tx>
            <c:strRef>
              <c:f>Sheet1!$A$26</c:f>
              <c:strCache>
                <c:ptCount val="1"/>
                <c:pt idx="0">
                  <c:v>UNIMI</c:v>
                </c:pt>
              </c:strCache>
            </c:strRef>
          </c:tx>
          <c:spPr>
            <a:solidFill>
              <a:srgbClr val="3366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Sheet1!$B$26:$B$26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5"/>
          <c:order val="25"/>
          <c:tx>
            <c:strRef>
              <c:f>Sheet1!$A$27</c:f>
              <c:strCache>
                <c:ptCount val="1"/>
                <c:pt idx="0">
                  <c:v>CNR ILC</c:v>
                </c:pt>
              </c:strCache>
            </c:strRef>
          </c:tx>
          <c:spPr>
            <a:solidFill>
              <a:srgbClr val="33CC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Sheet1!$B$27:$B$27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6"/>
          <c:order val="26"/>
          <c:tx>
            <c:strRef>
              <c:f>Sheet1!$A$28</c:f>
              <c:strCache>
                <c:ptCount val="1"/>
                <c:pt idx="0">
                  <c:v>CASPUR</c:v>
                </c:pt>
              </c:strCache>
            </c:strRef>
          </c:tx>
          <c:spPr>
            <a:solidFill>
              <a:srgbClr val="99CC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N° login/mese verso risorse IDEM (Marzo 2010)</c:v>
                </c:pt>
              </c:strCache>
            </c:strRef>
          </c:cat>
          <c:val>
            <c:numRef>
              <c:f>Sheet1!$B$28:$B$28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73497984"/>
        <c:axId val="73503872"/>
        <c:axId val="0"/>
      </c:bar3DChart>
      <c:catAx>
        <c:axId val="7349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735038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3503872"/>
        <c:scaling>
          <c:orientation val="minMax"/>
        </c:scaling>
        <c:delete val="0"/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73497984"/>
        <c:crosses val="autoZero"/>
        <c:crossBetween val="between"/>
      </c:valAx>
      <c:spPr>
        <a:noFill/>
        <a:ln w="25390">
          <a:noFill/>
        </a:ln>
      </c:spPr>
    </c:plotArea>
    <c:legend>
      <c:legendPos val="r"/>
      <c:layout/>
      <c:overlay val="0"/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2872928176795577E-2"/>
          <c:y val="5.5066079295154183E-2"/>
          <c:w val="0.71602209944751383"/>
          <c:h val="0.8149779735682819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CNR - BO</c:v>
                </c:pt>
              </c:strCache>
            </c:strRef>
          </c:tx>
          <c:spPr>
            <a:solidFill>
              <a:schemeClr val="accent1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734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UNITO</c:v>
                </c:pt>
              </c:strCache>
            </c:strRef>
          </c:tx>
          <c:spPr>
            <a:solidFill>
              <a:schemeClr val="accent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Sheet1!$B$3</c:f>
              <c:numCache>
                <c:formatCode>General</c:formatCode>
                <c:ptCount val="1"/>
                <c:pt idx="0">
                  <c:v>450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UNIPD</c:v>
                </c:pt>
              </c:strCache>
            </c:strRef>
          </c:tx>
          <c:spPr>
            <a:solidFill>
              <a:schemeClr val="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Sheet1!$B$4</c:f>
              <c:numCache>
                <c:formatCode>General</c:formatCode>
                <c:ptCount val="1"/>
                <c:pt idx="0">
                  <c:v>324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UNIMORE</c:v>
                </c:pt>
              </c:strCache>
            </c:strRef>
          </c:tx>
          <c:spPr>
            <a:solidFill>
              <a:schemeClr val="fol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Sheet1!$B$5</c:f>
              <c:numCache>
                <c:formatCode>General</c:formatCode>
                <c:ptCount val="1"/>
                <c:pt idx="0">
                  <c:v>294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GARR</c:v>
                </c:pt>
              </c:strCache>
            </c:strRef>
          </c:tx>
          <c:spPr>
            <a:solidFill>
              <a:schemeClr val="bg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Sheet1!$B$6</c:f>
              <c:numCache>
                <c:formatCode>General</c:formatCode>
                <c:ptCount val="1"/>
                <c:pt idx="0">
                  <c:v>259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UNICA</c:v>
                </c:pt>
              </c:strCache>
            </c:strRef>
          </c:tx>
          <c:spPr>
            <a:solidFill>
              <a:schemeClr val="tx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Sheet1!$B$7</c:f>
              <c:numCache>
                <c:formatCode>General</c:formatCode>
                <c:ptCount val="1"/>
                <c:pt idx="0">
                  <c:v>236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IUAV</c:v>
                </c:pt>
              </c:strCache>
            </c:strRef>
          </c:tx>
          <c:spPr>
            <a:solidFill>
              <a:srgbClr val="0066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Sheet1!$B$8</c:f>
              <c:numCache>
                <c:formatCode>General</c:formatCode>
                <c:ptCount val="1"/>
                <c:pt idx="0">
                  <c:v>200</c:v>
                </c:pt>
              </c:numCache>
            </c:numRef>
          </c:val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CNR IFC</c:v>
                </c:pt>
              </c:strCache>
            </c:strRef>
          </c:tx>
          <c:spPr>
            <a:solidFill>
              <a:srgbClr val="CC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Sheet1!$B$9</c:f>
              <c:numCache>
                <c:formatCode>General</c:formatCode>
                <c:ptCount val="1"/>
                <c:pt idx="0">
                  <c:v>200</c:v>
                </c:pt>
              </c:numCache>
            </c:numRef>
          </c:val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UNIPR</c:v>
                </c:pt>
              </c:strCache>
            </c:strRef>
          </c:tx>
          <c:spPr>
            <a:solidFill>
              <a:srgbClr val="FF00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Sheet1!$B$10</c:f>
              <c:numCache>
                <c:formatCode>General</c:formatCode>
                <c:ptCount val="1"/>
                <c:pt idx="0">
                  <c:v>161</c:v>
                </c:pt>
              </c:numCache>
            </c:numRef>
          </c:val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CNR CERIS</c:v>
                </c:pt>
              </c:strCache>
            </c:strRef>
          </c:tx>
          <c:spPr>
            <a:solidFill>
              <a:srgbClr val="FFFF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Sheet1!$B$11</c:f>
              <c:numCache>
                <c:formatCode>General</c:formatCode>
                <c:ptCount val="1"/>
                <c:pt idx="0">
                  <c:v>150</c:v>
                </c:pt>
              </c:numCache>
            </c:numRef>
          </c:val>
        </c:ser>
        <c:ser>
          <c:idx val="10"/>
          <c:order val="10"/>
          <c:tx>
            <c:strRef>
              <c:f>Sheet1!$A$12</c:f>
              <c:strCache>
                <c:ptCount val="1"/>
                <c:pt idx="0">
                  <c:v>UNIPV</c:v>
                </c:pt>
              </c:strCache>
            </c:strRef>
          </c:tx>
          <c:spPr>
            <a:solidFill>
              <a:srgbClr val="00FF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Sheet1!$B$12</c:f>
              <c:numCache>
                <c:formatCode>General</c:formatCode>
                <c:ptCount val="1"/>
                <c:pt idx="0">
                  <c:v>114</c:v>
                </c:pt>
              </c:numCache>
            </c:numRef>
          </c:val>
        </c:ser>
        <c:ser>
          <c:idx val="11"/>
          <c:order val="11"/>
          <c:tx>
            <c:strRef>
              <c:f>Sheet1!$A$13</c:f>
              <c:strCache>
                <c:ptCount val="1"/>
                <c:pt idx="0">
                  <c:v>UNIFE</c:v>
                </c:pt>
              </c:strCache>
            </c:strRef>
          </c:tx>
          <c:spPr>
            <a:solidFill>
              <a:srgbClr val="00FF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Sheet1!$B$13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12"/>
          <c:order val="12"/>
          <c:tx>
            <c:strRef>
              <c:f>Sheet1!$A$14</c:f>
              <c:strCache>
                <c:ptCount val="1"/>
                <c:pt idx="0">
                  <c:v>POLIMI</c:v>
                </c:pt>
              </c:strCache>
            </c:strRef>
          </c:tx>
          <c:spPr>
            <a:solidFill>
              <a:srgbClr val="00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Sheet1!$B$14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13"/>
          <c:order val="13"/>
          <c:tx>
            <c:strRef>
              <c:f>Sheet1!$A$15</c:f>
              <c:strCache>
                <c:ptCount val="1"/>
                <c:pt idx="0">
                  <c:v>UNIBO</c:v>
                </c:pt>
              </c:strCache>
            </c:strRef>
          </c:tx>
          <c:spPr>
            <a:solidFill>
              <a:srgbClr val="FF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Sheet1!$B$15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14"/>
          <c:order val="14"/>
          <c:tx>
            <c:strRef>
              <c:f>Sheet1!$A$16</c:f>
              <c:strCache>
                <c:ptCount val="1"/>
                <c:pt idx="0">
                  <c:v>UNIBA</c:v>
                </c:pt>
              </c:strCache>
            </c:strRef>
          </c:tx>
          <c:spPr>
            <a:solidFill>
              <a:srgbClr val="00808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Sheet1!$B$16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15"/>
          <c:order val="15"/>
          <c:tx>
            <c:strRef>
              <c:f>Sheet1!$A$17</c:f>
              <c:strCache>
                <c:ptCount val="1"/>
                <c:pt idx="0">
                  <c:v>UNIVPM</c:v>
                </c:pt>
              </c:strCache>
            </c:strRef>
          </c:tx>
          <c:spPr>
            <a:solidFill>
              <a:srgbClr val="0000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Sheet1!$B$17</c:f>
              <c:numCache>
                <c:formatCode>General</c:formatCode>
                <c:ptCount val="1"/>
                <c:pt idx="0">
                  <c:v>48</c:v>
                </c:pt>
              </c:numCache>
            </c:numRef>
          </c:val>
        </c:ser>
        <c:ser>
          <c:idx val="16"/>
          <c:order val="16"/>
          <c:tx>
            <c:strRef>
              <c:f>Sheet1!$A$18</c:f>
              <c:strCache>
                <c:ptCount val="1"/>
                <c:pt idx="0">
                  <c:v>CNR IVV</c:v>
                </c:pt>
              </c:strCache>
            </c:strRef>
          </c:tx>
          <c:spPr>
            <a:solidFill>
              <a:srgbClr val="00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Sheet1!$B$18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7"/>
          <c:order val="17"/>
          <c:tx>
            <c:strRef>
              <c:f>Sheet1!$A$19</c:f>
              <c:strCache>
                <c:ptCount val="1"/>
                <c:pt idx="0">
                  <c:v>UNIMIB</c:v>
                </c:pt>
              </c:strCache>
            </c:strRef>
          </c:tx>
          <c:spPr>
            <a:solidFill>
              <a:srgbClr val="CCFF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Sheet1!$B$19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18"/>
          <c:order val="18"/>
          <c:tx>
            <c:strRef>
              <c:f>Sheet1!$A$20</c:f>
              <c:strCache>
                <c:ptCount val="1"/>
                <c:pt idx="0">
                  <c:v>CILEA</c:v>
                </c:pt>
              </c:strCache>
            </c:strRef>
          </c:tx>
          <c:spPr>
            <a:solidFill>
              <a:srgbClr val="CCFF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Sheet1!$B$20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19"/>
          <c:order val="19"/>
          <c:tx>
            <c:strRef>
              <c:f>Sheet1!$A$21</c:f>
              <c:strCache>
                <c:ptCount val="1"/>
                <c:pt idx="0">
                  <c:v>ISTAT</c:v>
                </c:pt>
              </c:strCache>
            </c:strRef>
          </c:tx>
          <c:spPr>
            <a:solidFill>
              <a:srgbClr val="FFFF99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Sheet1!$B$21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20"/>
          <c:order val="20"/>
          <c:tx>
            <c:strRef>
              <c:f>Sheet1!$A$22</c:f>
              <c:strCache>
                <c:ptCount val="1"/>
                <c:pt idx="0">
                  <c:v>CNR ILC</c:v>
                </c:pt>
              </c:strCache>
            </c:strRef>
          </c:tx>
          <c:spPr>
            <a:solidFill>
              <a:srgbClr val="99CC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21"/>
          <c:order val="21"/>
          <c:tx>
            <c:strRef>
              <c:f>Sheet1!$A$23</c:f>
              <c:strCache>
                <c:ptCount val="1"/>
                <c:pt idx="0">
                  <c:v>UNIURB</c:v>
                </c:pt>
              </c:strCache>
            </c:strRef>
          </c:tx>
          <c:spPr>
            <a:solidFill>
              <a:srgbClr val="FF99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Sheet1!$B$23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22"/>
          <c:order val="22"/>
          <c:tx>
            <c:strRef>
              <c:f>Sheet1!$A$24</c:f>
              <c:strCache>
                <c:ptCount val="1"/>
                <c:pt idx="0">
                  <c:v>CNR IIT</c:v>
                </c:pt>
              </c:strCache>
            </c:strRef>
          </c:tx>
          <c:spPr>
            <a:solidFill>
              <a:srgbClr val="CC99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23"/>
          <c:order val="23"/>
          <c:tx>
            <c:strRef>
              <c:f>Sheet1!$A$25</c:f>
              <c:strCache>
                <c:ptCount val="1"/>
                <c:pt idx="0">
                  <c:v>UNITN</c:v>
                </c:pt>
              </c:strCache>
            </c:strRef>
          </c:tx>
          <c:spPr>
            <a:solidFill>
              <a:srgbClr val="FFCC99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Sheet1!$B$25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4"/>
          <c:order val="24"/>
          <c:tx>
            <c:strRef>
              <c:f>Sheet1!$A$26</c:f>
              <c:strCache>
                <c:ptCount val="1"/>
                <c:pt idx="0">
                  <c:v>CNR</c:v>
                </c:pt>
              </c:strCache>
            </c:strRef>
          </c:tx>
          <c:spPr>
            <a:solidFill>
              <a:srgbClr val="3366FF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Sheet1!$B$26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5"/>
          <c:order val="25"/>
          <c:tx>
            <c:strRef>
              <c:f>Sheet1!$A$27</c:f>
              <c:strCache>
                <c:ptCount val="1"/>
                <c:pt idx="0">
                  <c:v>UNIVE</c:v>
                </c:pt>
              </c:strCache>
            </c:strRef>
          </c:tx>
          <c:spPr>
            <a:solidFill>
              <a:srgbClr val="33CCCC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Sheet1!$B$27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6"/>
          <c:order val="26"/>
          <c:tx>
            <c:strRef>
              <c:f>Sheet1!$A$28</c:f>
              <c:strCache>
                <c:ptCount val="1"/>
                <c:pt idx="0">
                  <c:v>UNIMI</c:v>
                </c:pt>
              </c:strCache>
            </c:strRef>
          </c:tx>
          <c:spPr>
            <a:solidFill>
              <a:srgbClr val="99CC00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Sheet1!$B$28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7"/>
          <c:order val="27"/>
          <c:tx>
            <c:strRef>
              <c:f>Sheet1!$A$29</c:f>
              <c:strCache>
                <c:ptCount val="1"/>
                <c:pt idx="0">
                  <c:v>CASPUR</c:v>
                </c:pt>
              </c:strCache>
            </c:strRef>
          </c:tx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Sheet1!$B$29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8"/>
          <c:order val="28"/>
          <c:tx>
            <c:strRef>
              <c:f>Sheet1!$A$30</c:f>
              <c:strCache>
                <c:ptCount val="1"/>
                <c:pt idx="0">
                  <c:v>UNINA2</c:v>
                </c:pt>
              </c:strCache>
            </c:strRef>
          </c:tx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Sheet1!$B$30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9"/>
          <c:order val="29"/>
          <c:tx>
            <c:strRef>
              <c:f>Sheet1!$A$31</c:f>
              <c:strCache>
                <c:ptCount val="1"/>
                <c:pt idx="0">
                  <c:v>UNINA</c:v>
                </c:pt>
              </c:strCache>
            </c:strRef>
          </c:tx>
          <c:invertIfNegative val="0"/>
          <c:cat>
            <c:strRef>
              <c:f>Sheet1!$B$1</c:f>
              <c:strCache>
                <c:ptCount val="1"/>
                <c:pt idx="0">
                  <c:v>N° login/mese verso risorse IDEM (Ottobre 2010)</c:v>
                </c:pt>
              </c:strCache>
            </c:strRef>
          </c:cat>
          <c:val>
            <c:numRef>
              <c:f>Sheet1!$B$31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13866240"/>
        <c:axId val="113867776"/>
        <c:axId val="0"/>
      </c:bar3DChart>
      <c:catAx>
        <c:axId val="113866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138677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3867776"/>
        <c:scaling>
          <c:orientation val="minMax"/>
        </c:scaling>
        <c:delete val="0"/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13866240"/>
        <c:crosses val="autoZero"/>
        <c:crossBetween val="between"/>
      </c:valAx>
      <c:spPr>
        <a:noFill/>
        <a:ln w="25390">
          <a:noFill/>
        </a:ln>
      </c:spPr>
    </c:plotArea>
    <c:legend>
      <c:legendPos val="r"/>
      <c:layout/>
      <c:overlay val="0"/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928176795580113E-2"/>
          <c:y val="8.590308370044053E-2"/>
          <c:w val="0.85635359116022103"/>
          <c:h val="0.8325991189427313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5390">
              <a:noFill/>
            </a:ln>
          </c:spPr>
          <c:explosion val="32"/>
          <c:dPt>
            <c:idx val="0"/>
            <c:bubble3D val="0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spPr>
              <a:solidFill>
                <a:srgbClr val="FF9900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4.2655022116709448E-2"/>
                  <c:y val="-0.1954189240327488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7.7642381814038E-2"/>
                  <c:y val="0.196580627018038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999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Sheet1!$A$2:$A$3</c:f>
              <c:strCache>
                <c:ptCount val="2"/>
                <c:pt idx="0">
                  <c:v>Si,uApprove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25390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928176795580113E-2"/>
          <c:y val="8.590308370044053E-2"/>
          <c:w val="0.85635359116022103"/>
          <c:h val="0.8325991189427313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5390">
              <a:noFill/>
            </a:ln>
          </c:spPr>
          <c:explosion val="32"/>
          <c:dPt>
            <c:idx val="0"/>
            <c:bubble3D val="0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spPr>
              <a:solidFill>
                <a:srgbClr val="FF9900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4.5956614045118381E-2"/>
                  <c:y val="-2.614880136557874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 SI 
6%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7087132434414724E-2"/>
                  <c:y val="0.1730258968024188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999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 SI </c:v>
                </c:pt>
                <c:pt idx="1">
                  <c:v> NO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25390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5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469613259668509E-2"/>
          <c:y val="2.2026431718061676E-3"/>
          <c:w val="0.98453038674033144"/>
          <c:h val="0.95594713656387664"/>
        </c:manualLayout>
      </c:layout>
      <c:pie3DChart>
        <c:varyColors val="1"/>
        <c:ser>
          <c:idx val="0"/>
          <c:order val="0"/>
          <c:spPr>
            <a:solidFill>
              <a:schemeClr val="accent1"/>
            </a:solidFill>
            <a:ln w="25488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5488">
                <a:noFill/>
              </a:ln>
            </c:spPr>
          </c:dPt>
          <c:dPt>
            <c:idx val="1"/>
            <c:bubble3D val="0"/>
            <c:spPr>
              <a:solidFill>
                <a:srgbClr val="FF9900"/>
              </a:solidFill>
              <a:ln w="25488">
                <a:noFill/>
              </a:ln>
            </c:spPr>
          </c:dPt>
          <c:dLbls>
            <c:dLbl>
              <c:idx val="0"/>
              <c:layout>
                <c:manualLayout>
                  <c:x val="-0.16356665726080416"/>
                  <c:y val="-0.3346458033681413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7.737296095517586E-2"/>
                  <c:y val="3.29880909835026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-1.4692379178608082E-3"/>
                  <c:y val="3.513909224011713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spPr>
              <a:noFill/>
              <a:ln w="25488">
                <a:noFill/>
              </a:ln>
            </c:spPr>
            <c:txPr>
              <a:bodyPr/>
              <a:lstStyle/>
              <a:p>
                <a:pPr>
                  <a:defRPr sz="160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Sheet1!$A$2:$A$4</c:f>
              <c:strCache>
                <c:ptCount val="3"/>
                <c:pt idx="0">
                  <c:v>Shib IdP 2.x</c:v>
                </c:pt>
                <c:pt idx="1">
                  <c:v>Shib IdP 1.3</c:v>
                </c:pt>
                <c:pt idx="2">
                  <c:v>ADFS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25488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3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numFmt formatCode="General" sourceLinked="0"/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Astenuti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3</c:v>
                </c:pt>
                <c:pt idx="1">
                  <c:v>19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Foglio1!$C$1</c:f>
              <c:strCache>
                <c:ptCount val="1"/>
                <c:pt idx="0">
                  <c:v>Colonna2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numFmt formatCode="General" sourceLinked="0"/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Astenuti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  <c:pt idx="0">
                  <c:v>12</c:v>
                </c:pt>
                <c:pt idx="1">
                  <c:v>10</c:v>
                </c:pt>
                <c:pt idx="2">
                  <c:v>10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Colonna2</c:v>
                </c:pt>
              </c:strCache>
            </c:strRef>
          </c:tx>
          <c:cat>
            <c:strRef>
              <c:f>Foglio1!$A$2:$A$4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Astenuti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  <c:pt idx="0">
                  <c:v>12</c:v>
                </c:pt>
                <c:pt idx="1">
                  <c:v>10</c:v>
                </c:pt>
                <c:pt idx="2">
                  <c:v>10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Colonna3</c:v>
                </c:pt>
              </c:strCache>
            </c:strRef>
          </c:tx>
          <c:cat>
            <c:strRef>
              <c:f>Foglio1!$A$2:$A$4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Astenuti</c:v>
                </c:pt>
              </c:strCache>
            </c:strRef>
          </c:cat>
          <c:val>
            <c:numRef>
              <c:f>Foglio1!$D$2:$D$4</c:f>
              <c:numCache>
                <c:formatCode>General</c:formatCode>
                <c:ptCount val="3"/>
                <c:pt idx="0">
                  <c:v>3</c:v>
                </c:pt>
                <c:pt idx="1">
                  <c:v>18</c:v>
                </c:pt>
                <c:pt idx="2">
                  <c:v>11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Colonna4</c:v>
                </c:pt>
              </c:strCache>
            </c:strRef>
          </c:tx>
          <c:cat>
            <c:strRef>
              <c:f>Foglio1!$A$2:$A$4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Astenuti</c:v>
                </c:pt>
              </c:strCache>
            </c:strRef>
          </c:cat>
          <c:val>
            <c:numRef>
              <c:f>Foglio1!$E$2:$E$4</c:f>
              <c:numCache>
                <c:formatCode>General</c:formatCode>
                <c:ptCount val="3"/>
                <c:pt idx="0">
                  <c:v>10</c:v>
                </c:pt>
                <c:pt idx="1">
                  <c:v>11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numFmt formatCode="General" sourceLinked="0"/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Astenuti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3</c:v>
                </c:pt>
                <c:pt idx="1">
                  <c:v>18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numFmt formatCode="General" sourceLinked="0"/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Astenuti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10</c:v>
                </c:pt>
                <c:pt idx="1">
                  <c:v>11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154696132596685E-2"/>
          <c:y val="7.0484581497797363E-2"/>
          <c:w val="0.84088397790055247"/>
          <c:h val="0.817180616740088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5390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spPr>
              <a:solidFill>
                <a:srgbClr val="33CCCC"/>
              </a:solidFill>
              <a:ln w="25390">
                <a:noFill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25390">
                <a:noFill/>
              </a:ln>
            </c:spPr>
          </c:dPt>
          <c:dPt>
            <c:idx val="3"/>
            <c:bubble3D val="0"/>
            <c:spPr>
              <a:solidFill>
                <a:srgbClr val="FF99CC"/>
              </a:solidFill>
              <a:ln w="25390">
                <a:noFill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25390">
                <a:noFill/>
              </a:ln>
            </c:spPr>
          </c:dPt>
          <c:dPt>
            <c:idx val="5"/>
            <c:bubble3D val="0"/>
            <c:spPr>
              <a:solidFill>
                <a:srgbClr val="CC99FF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-0.12429664263525675"/>
                  <c:y val="-0.2350631029285169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3922651933701654E-2"/>
                  <c:y val="-7.455567466927921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7430204420533585"/>
                  <c:y val="0.1760501250220544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1529273454926574E-2"/>
                  <c:y val="-0.1816435065637257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654852168687908E-3"/>
                  <c:y val="-3.407485535149219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1.8712670387492282E-2"/>
                  <c:y val="4.936542457328350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399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Linux/Ubuntu</c:v>
                </c:pt>
                <c:pt idx="1">
                  <c:v>Linux/Debian</c:v>
                </c:pt>
                <c:pt idx="2">
                  <c:v>Linux/CentOS</c:v>
                </c:pt>
                <c:pt idx="3">
                  <c:v>Linux/Red HAT Enterprise</c:v>
                </c:pt>
                <c:pt idx="4">
                  <c:v>Sun Solaris</c:v>
                </c:pt>
                <c:pt idx="5">
                  <c:v>Windows Server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8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390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154696132596685E-2"/>
          <c:y val="7.0484581497797363E-2"/>
          <c:w val="0.84088397790055247"/>
          <c:h val="0.81718061674008813"/>
        </c:manualLayout>
      </c:layout>
      <c:pie3DChart>
        <c:varyColors val="1"/>
        <c:ser>
          <c:idx val="0"/>
          <c:order val="0"/>
          <c:spPr>
            <a:solidFill>
              <a:schemeClr val="accent1"/>
            </a:solidFill>
            <a:ln w="25390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spPr>
              <a:solidFill>
                <a:srgbClr val="33CCCC"/>
              </a:solidFill>
              <a:ln w="25390">
                <a:noFill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25390">
                <a:noFill/>
              </a:ln>
            </c:spPr>
          </c:dPt>
          <c:dPt>
            <c:idx val="3"/>
            <c:bubble3D val="0"/>
            <c:spPr>
              <a:solidFill>
                <a:srgbClr val="FF99CC"/>
              </a:solidFill>
              <a:ln w="25390">
                <a:noFill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25390">
                <a:noFill/>
              </a:ln>
            </c:spPr>
          </c:dPt>
          <c:dPt>
            <c:idx val="5"/>
            <c:bubble3D val="0"/>
            <c:spPr>
              <a:solidFill>
                <a:srgbClr val="CC99FF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-0.12429664263525675"/>
                  <c:y val="-0.2350631029285169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3922651933701654E-2"/>
                  <c:y val="-7.455567466927921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7674950895173213E-3"/>
                  <c:y val="0.1613388619992716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1529273454926574E-2"/>
                  <c:y val="-0.1816435065637257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654852168687908E-3"/>
                  <c:y val="-3.407485535149219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1.0168147745961886E-3"/>
                  <c:y val="-1.536414966875265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399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Sheet1!$A$2:$A$8</c:f>
              <c:strCache>
                <c:ptCount val="7"/>
                <c:pt idx="0">
                  <c:v>Linux/Ubuntu</c:v>
                </c:pt>
                <c:pt idx="1">
                  <c:v>Linux/Debian</c:v>
                </c:pt>
                <c:pt idx="2">
                  <c:v>Linux/CentOS</c:v>
                </c:pt>
                <c:pt idx="3">
                  <c:v>Linux/Red HAT Enterprise</c:v>
                </c:pt>
                <c:pt idx="4">
                  <c:v>Sun Solaris</c:v>
                </c:pt>
                <c:pt idx="5">
                  <c:v>Windows Server</c:v>
                </c:pt>
                <c:pt idx="6">
                  <c:v>UNIX/FreeBSD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10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390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049723756906078E-3"/>
          <c:y val="2.2026431718061676E-3"/>
          <c:w val="0.85745856353591166"/>
          <c:h val="0.8325991189427313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5390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spPr>
              <a:solidFill>
                <a:srgbClr val="33CCCC"/>
              </a:solidFill>
              <a:ln w="25390">
                <a:noFill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25390">
                <a:noFill/>
              </a:ln>
            </c:spPr>
          </c:dPt>
          <c:dPt>
            <c:idx val="3"/>
            <c:bubble3D val="0"/>
            <c:spPr>
              <a:solidFill>
                <a:srgbClr val="FF99CC"/>
              </a:solidFill>
              <a:ln w="25390">
                <a:noFill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25390">
                <a:noFill/>
              </a:ln>
            </c:spPr>
          </c:dPt>
          <c:dPt>
            <c:idx val="5"/>
            <c:bubble3D val="0"/>
            <c:spPr>
              <a:solidFill>
                <a:srgbClr val="CC99FF"/>
              </a:solidFill>
              <a:ln w="25390">
                <a:noFill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25390">
                <a:noFill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0.11749116189586607"/>
                  <c:y val="0.15638766519823788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399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4098919945926732E-2"/>
                  <c:y val="-6.12894832080328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3494008659299422E-3"/>
                  <c:y val="3.485926133110213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2.1591036213262617E-2"/>
                  <c:y val="2.03900556891391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1.6000319572795393E-2"/>
                  <c:y val="9.8356327365891581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6.8839749187831383E-3"/>
                  <c:y val="2.226428528922462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5.5437125882092288E-3"/>
                  <c:y val="2.305149176742615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2.8249468124330348E-2"/>
                  <c:y val="-3.197001530652101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42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Sheet1!$A$2:$A$9</c:f>
              <c:strCache>
                <c:ptCount val="8"/>
                <c:pt idx="0">
                  <c:v>Open LDAP</c:v>
                </c:pt>
                <c:pt idx="1">
                  <c:v>Fedora DS</c:v>
                </c:pt>
                <c:pt idx="2">
                  <c:v>RedHat Directory Server</c:v>
                </c:pt>
                <c:pt idx="3">
                  <c:v>LDAP Sun</c:v>
                </c:pt>
                <c:pt idx="4">
                  <c:v>Oracle</c:v>
                </c:pt>
                <c:pt idx="5">
                  <c:v>AD</c:v>
                </c:pt>
                <c:pt idx="6">
                  <c:v>MySQL</c:v>
                </c:pt>
                <c:pt idx="7">
                  <c:v>Nessuno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390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049723756906078E-3"/>
          <c:y val="2.2026431718061676E-3"/>
          <c:w val="0.92971658305647764"/>
          <c:h val="0.90027110479722505"/>
        </c:manualLayout>
      </c:layout>
      <c:pie3DChart>
        <c:varyColors val="1"/>
        <c:ser>
          <c:idx val="0"/>
          <c:order val="0"/>
          <c:spPr>
            <a:solidFill>
              <a:schemeClr val="accent1"/>
            </a:solidFill>
            <a:ln w="25390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spPr>
              <a:solidFill>
                <a:srgbClr val="33CCCC"/>
              </a:solidFill>
              <a:ln w="25390">
                <a:noFill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25390">
                <a:noFill/>
              </a:ln>
            </c:spPr>
          </c:dPt>
          <c:dPt>
            <c:idx val="3"/>
            <c:bubble3D val="0"/>
            <c:spPr>
              <a:solidFill>
                <a:srgbClr val="FF99CC"/>
              </a:solidFill>
              <a:ln w="25390">
                <a:noFill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25390">
                <a:noFill/>
              </a:ln>
            </c:spPr>
          </c:dPt>
          <c:dPt>
            <c:idx val="5"/>
            <c:bubble3D val="0"/>
            <c:spPr>
              <a:solidFill>
                <a:srgbClr val="CC99FF"/>
              </a:solidFill>
              <a:ln w="25390">
                <a:noFill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0.11749116189586607"/>
                  <c:y val="0.15638766519823788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399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3.0967740137581762E-2"/>
                  <c:y val="-4.952052769754138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4746542922657981E-3"/>
                  <c:y val="0.15549187612303922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424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2.1591036213262617E-2"/>
                  <c:y val="2.039005568913916E-2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424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6448126771036586E-3"/>
                  <c:y val="3.9511983564127955E-3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424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6.8839749187831383E-3"/>
                  <c:y val="2.2264285289224625E-2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424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5.5437125882092288E-3"/>
                  <c:y val="2.3051491767426154E-2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424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2.310678772920424E-4"/>
                  <c:y val="-2.5474861991858053E-3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424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2.5069122968518556E-2"/>
                  <c:y val="-7.6498721623422306E-2"/>
                </c:manualLayout>
              </c:layout>
              <c:numFmt formatCode="0%" sourceLinked="0"/>
              <c:spPr>
                <a:noFill/>
                <a:ln w="25390">
                  <a:noFill/>
                </a:ln>
              </c:spPr>
              <c:txPr>
                <a:bodyPr/>
                <a:lstStyle/>
                <a:p>
                  <a:pPr>
                    <a:defRPr sz="1424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42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Sheet1!$A$2:$A$10</c:f>
              <c:strCache>
                <c:ptCount val="9"/>
                <c:pt idx="0">
                  <c:v>Open LDAP</c:v>
                </c:pt>
                <c:pt idx="1">
                  <c:v>Fedora DS</c:v>
                </c:pt>
                <c:pt idx="2">
                  <c:v>LDAP Sun</c:v>
                </c:pt>
                <c:pt idx="3">
                  <c:v>AD</c:v>
                </c:pt>
                <c:pt idx="4">
                  <c:v>MySQL</c:v>
                </c:pt>
                <c:pt idx="5">
                  <c:v>Nessuno</c:v>
                </c:pt>
                <c:pt idx="6">
                  <c:v>RedHat DS</c:v>
                </c:pt>
                <c:pt idx="7">
                  <c:v>Penrose VD + Oracle</c:v>
                </c:pt>
                <c:pt idx="8">
                  <c:v>Radius + Oracle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21</c:v>
                </c:pt>
                <c:pt idx="1">
                  <c:v>1</c:v>
                </c:pt>
                <c:pt idx="2">
                  <c:v>1</c:v>
                </c:pt>
                <c:pt idx="3">
                  <c:v>5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0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049723756906078E-3"/>
          <c:y val="1.3215859030837005E-2"/>
          <c:w val="0.8729281767955801"/>
          <c:h val="0.84801762114537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5390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spPr>
              <a:solidFill>
                <a:srgbClr val="33CCCC"/>
              </a:solidFill>
              <a:ln w="25390">
                <a:noFill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25390">
                <a:noFill/>
              </a:ln>
            </c:spPr>
          </c:dPt>
          <c:dPt>
            <c:idx val="3"/>
            <c:bubble3D val="0"/>
            <c:spPr>
              <a:solidFill>
                <a:srgbClr val="FF99CC"/>
              </a:solidFill>
              <a:ln w="25390">
                <a:noFill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25390">
                <a:noFill/>
              </a:ln>
            </c:spPr>
          </c:dPt>
          <c:dPt>
            <c:idx val="5"/>
            <c:bubble3D val="0"/>
            <c:spPr>
              <a:solidFill>
                <a:srgbClr val="CC99FF"/>
              </a:solidFill>
              <a:ln w="25390">
                <a:noFill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25390">
                <a:noFill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-0.14488063065150017"/>
                  <c:y val="-0.3159414073397826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1532761432195336E-4"/>
                  <c:y val="-0.295655345675604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3049102514761379"/>
                  <c:y val="-0.1815801738596064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9.3924086364900548E-3"/>
                  <c:y val="-0.163959028485157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2.2550268582872086E-2"/>
                  <c:y val="7.948686995012384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2288194564256532E-2"/>
                  <c:y val="4.661577993348945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5.7490231234851315E-2"/>
                  <c:y val="1.427187969436892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9.8856889845180929E-2"/>
                  <c:y val="0.1275583702798091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3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Sheet1!$A$2:$A$9</c:f>
              <c:strCache>
                <c:ptCount val="8"/>
                <c:pt idx="0">
                  <c:v>Fedora DS</c:v>
                </c:pt>
                <c:pt idx="1">
                  <c:v>RedHat Directory Server</c:v>
                </c:pt>
                <c:pt idx="2">
                  <c:v>LDAP Sun</c:v>
                </c:pt>
                <c:pt idx="3">
                  <c:v>AD</c:v>
                </c:pt>
                <c:pt idx="4">
                  <c:v>Oracle</c:v>
                </c:pt>
                <c:pt idx="5">
                  <c:v>Open LDAP</c:v>
                </c:pt>
                <c:pt idx="6">
                  <c:v>MySQL</c:v>
                </c:pt>
                <c:pt idx="7">
                  <c:v>Nessuno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22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390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0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049723756906078E-3"/>
          <c:y val="1.3215859030837005E-2"/>
          <c:w val="0.8729281767955801"/>
          <c:h val="0.84801762114537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5390">
              <a:noFill/>
            </a:ln>
          </c:spPr>
          <c:explosion val="30"/>
          <c:dPt>
            <c:idx val="0"/>
            <c:bubble3D val="0"/>
            <c:spPr>
              <a:solidFill>
                <a:srgbClr val="99CC00"/>
              </a:solidFill>
              <a:ln w="25390">
                <a:noFill/>
              </a:ln>
            </c:spPr>
          </c:dPt>
          <c:dPt>
            <c:idx val="1"/>
            <c:bubble3D val="0"/>
            <c:spPr>
              <a:solidFill>
                <a:srgbClr val="33CCCC"/>
              </a:solidFill>
              <a:ln w="25390">
                <a:noFill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25390">
                <a:noFill/>
              </a:ln>
            </c:spPr>
          </c:dPt>
          <c:dPt>
            <c:idx val="3"/>
            <c:bubble3D val="0"/>
            <c:spPr>
              <a:solidFill>
                <a:srgbClr val="FF99CC"/>
              </a:solidFill>
              <a:ln w="25390">
                <a:noFill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25390">
                <a:noFill/>
              </a:ln>
            </c:spPr>
          </c:dPt>
          <c:dLbls>
            <c:dLbl>
              <c:idx val="0"/>
              <c:layout>
                <c:manualLayout>
                  <c:x val="-0.15225387555404038"/>
                  <c:y val="-0.1629438987751864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9156367696571416E-2"/>
                  <c:y val="2.5050667081826294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AD
3%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6518520032307705E-3"/>
                  <c:y val="4.2031437221470055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MySQL
3%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9558455992832485"/>
                  <c:y val="0.1302667585948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2.3164032183226841E-2"/>
                  <c:y val="-3.820348937960509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2288194564256532E-2"/>
                  <c:y val="4.661577993348945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5.7490231234851315E-2"/>
                  <c:y val="1.427187969436892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5.4566737279771522E-2"/>
                  <c:y val="0.1246160005115359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90">
                <a:noFill/>
              </a:ln>
            </c:spPr>
            <c:txPr>
              <a:bodyPr/>
              <a:lstStyle/>
              <a:p>
                <a:pPr>
                  <a:defRPr sz="13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Open LDAP</c:v>
                </c:pt>
                <c:pt idx="1">
                  <c:v>AD</c:v>
                </c:pt>
                <c:pt idx="2">
                  <c:v>MySQL</c:v>
                </c:pt>
                <c:pt idx="3">
                  <c:v>Nessuno</c:v>
                </c:pt>
                <c:pt idx="4">
                  <c:v>Oracle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</c:v>
                </c:pt>
                <c:pt idx="2">
                  <c:v>1</c:v>
                </c:pt>
                <c:pt idx="3">
                  <c:v>24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390">
          <a:noFill/>
        </a:ln>
      </c:spPr>
    </c:plotArea>
    <c:plotVisOnly val="1"/>
    <c:dispBlanksAs val="zero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76421923474664E-2"/>
          <c:y val="6.1016949152542375E-2"/>
          <c:w val="0.91313340227507755"/>
          <c:h val="0.83559322033898309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 Member 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8000" mc:Ignorable="a14" a14:legacySpreadsheetColorIndex="17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17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08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Sheet1!$A$2:$A$28</c:f>
              <c:strCache>
                <c:ptCount val="27"/>
                <c:pt idx="0">
                  <c:v>UNITO</c:v>
                </c:pt>
                <c:pt idx="1">
                  <c:v>POLIMI</c:v>
                </c:pt>
                <c:pt idx="2">
                  <c:v>UNIVE</c:v>
                </c:pt>
                <c:pt idx="3">
                  <c:v>UNIPR</c:v>
                </c:pt>
                <c:pt idx="4">
                  <c:v>UNIPD</c:v>
                </c:pt>
                <c:pt idx="5">
                  <c:v>UNIURB</c:v>
                </c:pt>
                <c:pt idx="6">
                  <c:v>UNIMI</c:v>
                </c:pt>
                <c:pt idx="7">
                  <c:v>UNIMIB</c:v>
                </c:pt>
                <c:pt idx="8">
                  <c:v>UNIROMA3</c:v>
                </c:pt>
                <c:pt idx="9">
                  <c:v>IUAV</c:v>
                </c:pt>
                <c:pt idx="10">
                  <c:v>UNIMORE</c:v>
                </c:pt>
                <c:pt idx="11">
                  <c:v>UNIPV</c:v>
                </c:pt>
                <c:pt idx="12">
                  <c:v>UNITN</c:v>
                </c:pt>
                <c:pt idx="13">
                  <c:v>CNR</c:v>
                </c:pt>
                <c:pt idx="14">
                  <c:v>UNIFE</c:v>
                </c:pt>
                <c:pt idx="15">
                  <c:v>ISTAT</c:v>
                </c:pt>
                <c:pt idx="16">
                  <c:v>CNR IFC</c:v>
                </c:pt>
                <c:pt idx="17">
                  <c:v>CNR - BA</c:v>
                </c:pt>
                <c:pt idx="18">
                  <c:v>CNR - BO</c:v>
                </c:pt>
                <c:pt idx="19">
                  <c:v>UNICA</c:v>
                </c:pt>
                <c:pt idx="20">
                  <c:v>CASPUR</c:v>
                </c:pt>
                <c:pt idx="21">
                  <c:v>CILEA</c:v>
                </c:pt>
                <c:pt idx="22">
                  <c:v>CNR IIT</c:v>
                </c:pt>
                <c:pt idx="23">
                  <c:v>CNR CERIS</c:v>
                </c:pt>
                <c:pt idx="24">
                  <c:v>CNR IVV</c:v>
                </c:pt>
                <c:pt idx="25">
                  <c:v>GARR</c:v>
                </c:pt>
                <c:pt idx="26">
                  <c:v>CNR ILC</c:v>
                </c:pt>
              </c:strCache>
            </c:strRef>
          </c:cat>
          <c:val>
            <c:numRef>
              <c:f>Sheet1!$B$2:$B$28</c:f>
              <c:numCache>
                <c:formatCode>#,##0</c:formatCode>
                <c:ptCount val="27"/>
                <c:pt idx="0">
                  <c:v>182734</c:v>
                </c:pt>
                <c:pt idx="1">
                  <c:v>55000</c:v>
                </c:pt>
                <c:pt idx="2">
                  <c:v>27200</c:v>
                </c:pt>
                <c:pt idx="3">
                  <c:v>45252</c:v>
                </c:pt>
                <c:pt idx="4">
                  <c:v>83125</c:v>
                </c:pt>
                <c:pt idx="5">
                  <c:v>20000</c:v>
                </c:pt>
                <c:pt idx="6">
                  <c:v>62500</c:v>
                </c:pt>
                <c:pt idx="7">
                  <c:v>61204</c:v>
                </c:pt>
                <c:pt idx="8">
                  <c:v>58000</c:v>
                </c:pt>
                <c:pt idx="9">
                  <c:v>12000</c:v>
                </c:pt>
                <c:pt idx="10">
                  <c:v>38787</c:v>
                </c:pt>
                <c:pt idx="11">
                  <c:v>31170</c:v>
                </c:pt>
                <c:pt idx="12">
                  <c:v>25000</c:v>
                </c:pt>
                <c:pt idx="13" formatCode="General">
                  <c:v>7000</c:v>
                </c:pt>
                <c:pt idx="14">
                  <c:v>6270</c:v>
                </c:pt>
                <c:pt idx="15">
                  <c:v>2093</c:v>
                </c:pt>
                <c:pt idx="16" formatCode="General">
                  <c:v>320</c:v>
                </c:pt>
                <c:pt idx="17" formatCode="General">
                  <c:v>0</c:v>
                </c:pt>
                <c:pt idx="18" formatCode="General">
                  <c:v>290</c:v>
                </c:pt>
                <c:pt idx="19" formatCode="General">
                  <c:v>207</c:v>
                </c:pt>
                <c:pt idx="20" formatCode="General">
                  <c:v>0</c:v>
                </c:pt>
                <c:pt idx="21" formatCode="General">
                  <c:v>160</c:v>
                </c:pt>
                <c:pt idx="22" formatCode="General">
                  <c:v>134</c:v>
                </c:pt>
                <c:pt idx="23" formatCode="General">
                  <c:v>0</c:v>
                </c:pt>
                <c:pt idx="24" formatCode="General">
                  <c:v>0</c:v>
                </c:pt>
                <c:pt idx="25" formatCode="General">
                  <c:v>50</c:v>
                </c:pt>
                <c:pt idx="26" formatCode="General">
                  <c:v>33</c:v>
                </c:pt>
              </c:numCache>
            </c:numRef>
          </c:val>
        </c:ser>
        <c:ser>
          <c:idx val="4"/>
          <c:order val="1"/>
          <c:tx>
            <c:strRef>
              <c:f>Sheet1!$C$1</c:f>
              <c:strCache>
                <c:ptCount val="1"/>
                <c:pt idx="0">
                  <c:v> Affiliate 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80" mc:Ignorable="a14" a14:legacySpreadsheetColorIndex="20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2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08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Sheet1!$A$2:$A$28</c:f>
              <c:strCache>
                <c:ptCount val="27"/>
                <c:pt idx="0">
                  <c:v>UNITO</c:v>
                </c:pt>
                <c:pt idx="1">
                  <c:v>POLIMI</c:v>
                </c:pt>
                <c:pt idx="2">
                  <c:v>UNIVE</c:v>
                </c:pt>
                <c:pt idx="3">
                  <c:v>UNIPR</c:v>
                </c:pt>
                <c:pt idx="4">
                  <c:v>UNIPD</c:v>
                </c:pt>
                <c:pt idx="5">
                  <c:v>UNIURB</c:v>
                </c:pt>
                <c:pt idx="6">
                  <c:v>UNIMI</c:v>
                </c:pt>
                <c:pt idx="7">
                  <c:v>UNIMIB</c:v>
                </c:pt>
                <c:pt idx="8">
                  <c:v>UNIROMA3</c:v>
                </c:pt>
                <c:pt idx="9">
                  <c:v>IUAV</c:v>
                </c:pt>
                <c:pt idx="10">
                  <c:v>UNIMORE</c:v>
                </c:pt>
                <c:pt idx="11">
                  <c:v>UNIPV</c:v>
                </c:pt>
                <c:pt idx="12">
                  <c:v>UNITN</c:v>
                </c:pt>
                <c:pt idx="13">
                  <c:v>CNR</c:v>
                </c:pt>
                <c:pt idx="14">
                  <c:v>UNIFE</c:v>
                </c:pt>
                <c:pt idx="15">
                  <c:v>ISTAT</c:v>
                </c:pt>
                <c:pt idx="16">
                  <c:v>CNR IFC</c:v>
                </c:pt>
                <c:pt idx="17">
                  <c:v>CNR - BA</c:v>
                </c:pt>
                <c:pt idx="18">
                  <c:v>CNR - BO</c:v>
                </c:pt>
                <c:pt idx="19">
                  <c:v>UNICA</c:v>
                </c:pt>
                <c:pt idx="20">
                  <c:v>CASPUR</c:v>
                </c:pt>
                <c:pt idx="21">
                  <c:v>CILEA</c:v>
                </c:pt>
                <c:pt idx="22">
                  <c:v>CNR IIT</c:v>
                </c:pt>
                <c:pt idx="23">
                  <c:v>CNR CERIS</c:v>
                </c:pt>
                <c:pt idx="24">
                  <c:v>CNR IVV</c:v>
                </c:pt>
                <c:pt idx="25">
                  <c:v>GARR</c:v>
                </c:pt>
                <c:pt idx="26">
                  <c:v>CNR ILC</c:v>
                </c:pt>
              </c:strCache>
            </c:strRef>
          </c:cat>
          <c:val>
            <c:numRef>
              <c:f>Sheet1!$C$2:$C$28</c:f>
              <c:numCache>
                <c:formatCode>#,##0</c:formatCode>
                <c:ptCount val="27"/>
                <c:pt idx="0" formatCode="General">
                  <c:v>208</c:v>
                </c:pt>
                <c:pt idx="1">
                  <c:v>2000</c:v>
                </c:pt>
                <c:pt idx="2" formatCode="General">
                  <c:v>100</c:v>
                </c:pt>
                <c:pt idx="3">
                  <c:v>17423</c:v>
                </c:pt>
                <c:pt idx="4" formatCode="General">
                  <c:v>0</c:v>
                </c:pt>
                <c:pt idx="5" formatCode="General">
                  <c:v>500</c:v>
                </c:pt>
                <c:pt idx="6">
                  <c:v>2500</c:v>
                </c:pt>
                <c:pt idx="7" formatCode="General">
                  <c:v>0</c:v>
                </c:pt>
                <c:pt idx="8" formatCode="General">
                  <c:v>365</c:v>
                </c:pt>
                <c:pt idx="9" formatCode="General">
                  <c:v>0</c:v>
                </c:pt>
                <c:pt idx="10" formatCode="General">
                  <c:v>648</c:v>
                </c:pt>
                <c:pt idx="11" formatCode="General">
                  <c:v>582</c:v>
                </c:pt>
                <c:pt idx="12" formatCode="General">
                  <c:v>191</c:v>
                </c:pt>
                <c:pt idx="13" formatCode="General">
                  <c:v>0</c:v>
                </c:pt>
                <c:pt idx="14" formatCode="General">
                  <c:v>0</c:v>
                </c:pt>
                <c:pt idx="15" formatCode="General">
                  <c:v>50</c:v>
                </c:pt>
                <c:pt idx="16" formatCode="General">
                  <c:v>520</c:v>
                </c:pt>
                <c:pt idx="17" formatCode="General">
                  <c:v>10</c:v>
                </c:pt>
                <c:pt idx="18" formatCode="General">
                  <c:v>35</c:v>
                </c:pt>
                <c:pt idx="19" formatCode="General">
                  <c:v>0</c:v>
                </c:pt>
                <c:pt idx="20" formatCode="General">
                  <c:v>2</c:v>
                </c:pt>
                <c:pt idx="21" formatCode="General">
                  <c:v>0</c:v>
                </c:pt>
                <c:pt idx="22" formatCode="General">
                  <c:v>0</c:v>
                </c:pt>
                <c:pt idx="23" formatCode="General">
                  <c:v>0</c:v>
                </c:pt>
                <c:pt idx="24" formatCode="General">
                  <c:v>0</c:v>
                </c:pt>
                <c:pt idx="25" formatCode="General">
                  <c:v>0</c:v>
                </c:pt>
                <c:pt idx="26" formatCode="General">
                  <c:v>0</c:v>
                </c:pt>
              </c:numCache>
            </c:numRef>
          </c:val>
        </c:ser>
        <c:ser>
          <c:idx val="5"/>
          <c:order val="2"/>
          <c:tx>
            <c:strRef>
              <c:f>Sheet1!$D$1</c:f>
              <c:strCache>
                <c:ptCount val="1"/>
                <c:pt idx="0">
                  <c:v> Alum 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69696" mc:Ignorable="a14" a14:legacySpreadsheetColorIndex="55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08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Sheet1!$A$2:$A$28</c:f>
              <c:strCache>
                <c:ptCount val="27"/>
                <c:pt idx="0">
                  <c:v>UNITO</c:v>
                </c:pt>
                <c:pt idx="1">
                  <c:v>POLIMI</c:v>
                </c:pt>
                <c:pt idx="2">
                  <c:v>UNIVE</c:v>
                </c:pt>
                <c:pt idx="3">
                  <c:v>UNIPR</c:v>
                </c:pt>
                <c:pt idx="4">
                  <c:v>UNIPD</c:v>
                </c:pt>
                <c:pt idx="5">
                  <c:v>UNIURB</c:v>
                </c:pt>
                <c:pt idx="6">
                  <c:v>UNIMI</c:v>
                </c:pt>
                <c:pt idx="7">
                  <c:v>UNIMIB</c:v>
                </c:pt>
                <c:pt idx="8">
                  <c:v>UNIROMA3</c:v>
                </c:pt>
                <c:pt idx="9">
                  <c:v>IUAV</c:v>
                </c:pt>
                <c:pt idx="10">
                  <c:v>UNIMORE</c:v>
                </c:pt>
                <c:pt idx="11">
                  <c:v>UNIPV</c:v>
                </c:pt>
                <c:pt idx="12">
                  <c:v>UNITN</c:v>
                </c:pt>
                <c:pt idx="13">
                  <c:v>CNR</c:v>
                </c:pt>
                <c:pt idx="14">
                  <c:v>UNIFE</c:v>
                </c:pt>
                <c:pt idx="15">
                  <c:v>ISTAT</c:v>
                </c:pt>
                <c:pt idx="16">
                  <c:v>CNR IFC</c:v>
                </c:pt>
                <c:pt idx="17">
                  <c:v>CNR - BA</c:v>
                </c:pt>
                <c:pt idx="18">
                  <c:v>CNR - BO</c:v>
                </c:pt>
                <c:pt idx="19">
                  <c:v>UNICA</c:v>
                </c:pt>
                <c:pt idx="20">
                  <c:v>CASPUR</c:v>
                </c:pt>
                <c:pt idx="21">
                  <c:v>CILEA</c:v>
                </c:pt>
                <c:pt idx="22">
                  <c:v>CNR IIT</c:v>
                </c:pt>
                <c:pt idx="23">
                  <c:v>CNR CERIS</c:v>
                </c:pt>
                <c:pt idx="24">
                  <c:v>CNR IVV</c:v>
                </c:pt>
                <c:pt idx="25">
                  <c:v>GARR</c:v>
                </c:pt>
                <c:pt idx="26">
                  <c:v>CNR ILC</c:v>
                </c:pt>
              </c:strCache>
            </c:strRef>
          </c:cat>
          <c:val>
            <c:numRef>
              <c:f>Sheet1!$D$2:$D$28</c:f>
              <c:numCache>
                <c:formatCode>#,##0</c:formatCode>
                <c:ptCount val="27"/>
                <c:pt idx="0">
                  <c:v>253782</c:v>
                </c:pt>
                <c:pt idx="1">
                  <c:v>100000</c:v>
                </c:pt>
                <c:pt idx="2">
                  <c:v>115000</c:v>
                </c:pt>
                <c:pt idx="3">
                  <c:v>30123</c:v>
                </c:pt>
                <c:pt idx="4" formatCode="General">
                  <c:v>0</c:v>
                </c:pt>
                <c:pt idx="5">
                  <c:v>45000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>
                  <c:v>40000</c:v>
                </c:pt>
                <c:pt idx="10" formatCode="General">
                  <c:v>0</c:v>
                </c:pt>
                <c:pt idx="11" formatCode="General">
                  <c:v>0</c:v>
                </c:pt>
                <c:pt idx="12" formatCode="General">
                  <c:v>0</c:v>
                </c:pt>
                <c:pt idx="13" formatCode="General">
                  <c:v>0</c:v>
                </c:pt>
                <c:pt idx="14" formatCode="General">
                  <c:v>0</c:v>
                </c:pt>
                <c:pt idx="15" formatCode="General">
                  <c:v>0</c:v>
                </c:pt>
                <c:pt idx="16" formatCode="General">
                  <c:v>0</c:v>
                </c:pt>
                <c:pt idx="17" formatCode="General">
                  <c:v>0</c:v>
                </c:pt>
                <c:pt idx="18" formatCode="General">
                  <c:v>0</c:v>
                </c:pt>
                <c:pt idx="19" formatCode="General">
                  <c:v>0</c:v>
                </c:pt>
                <c:pt idx="20" formatCode="General">
                  <c:v>1</c:v>
                </c:pt>
                <c:pt idx="21" formatCode="General">
                  <c:v>0</c:v>
                </c:pt>
                <c:pt idx="22" formatCode="General">
                  <c:v>0</c:v>
                </c:pt>
                <c:pt idx="23" formatCode="General">
                  <c:v>0</c:v>
                </c:pt>
                <c:pt idx="24" formatCode="General">
                  <c:v>0</c:v>
                </c:pt>
                <c:pt idx="25" formatCode="General">
                  <c:v>0</c:v>
                </c:pt>
                <c:pt idx="26" formatCode="General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3771392"/>
        <c:axId val="23773184"/>
      </c:barChart>
      <c:catAx>
        <c:axId val="23771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020">
            <a:solidFill>
              <a:schemeClr val="tx1"/>
            </a:solidFill>
            <a:prstDash val="solid"/>
          </a:ln>
        </c:spPr>
        <c:txPr>
          <a:bodyPr rot="-2700000" vert="horz"/>
          <a:lstStyle/>
          <a:p>
            <a:pPr>
              <a:defRPr sz="809" b="1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37731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3773184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spPr>
          <a:ln w="1208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3771392"/>
        <c:crosses val="autoZero"/>
        <c:crossBetween val="between"/>
      </c:valAx>
      <c:spPr>
        <a:gradFill rotWithShape="0">
          <a:gsLst>
            <a:gs pos="0">
              <a:srgbClr xmlns:mc="http://schemas.openxmlformats.org/markup-compatibility/2006" xmlns:a14="http://schemas.microsoft.com/office/drawing/2010/main" val="FFFF99" mc:Ignorable="a14" a14:legacySpreadsheetColorIndex="43"/>
            </a:gs>
            <a:gs pos="100000">
              <a:srgbClr xmlns:mc="http://schemas.openxmlformats.org/markup-compatibility/2006" xmlns:a14="http://schemas.microsoft.com/office/drawing/2010/main" val="FFFFFF" mc:Ignorable="a14" a14:legacySpreadsheetColorIndex="43">
                <a:gamma/>
                <a:tint val="28627"/>
                <a:invGamma/>
              </a:srgbClr>
            </a:gs>
          </a:gsLst>
          <a:lin ang="0" scaled="1"/>
        </a:gradFill>
        <a:ln w="12081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35263702171664946"/>
          <c:y val="7.1186440677966104E-2"/>
          <c:w val="0.36091003102378488"/>
          <c:h val="6.7796610169491525E-2"/>
        </c:manualLayout>
      </c:layout>
      <c:overlay val="0"/>
      <c:spPr>
        <a:solidFill>
          <a:schemeClr val="bg1"/>
        </a:solidFill>
        <a:ln w="3020">
          <a:solidFill>
            <a:schemeClr val="tx1"/>
          </a:solidFill>
          <a:prstDash val="solid"/>
        </a:ln>
      </c:spPr>
      <c:txPr>
        <a:bodyPr/>
        <a:lstStyle/>
        <a:p>
          <a:pPr>
            <a:defRPr sz="139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99" mc:Ignorable="a14" a14:legacySpreadsheetColorIndex="43"/>
        </a:gs>
        <a:gs pos="100000">
          <a:srgbClr xmlns:mc="http://schemas.openxmlformats.org/markup-compatibility/2006" xmlns:a14="http://schemas.microsoft.com/office/drawing/2010/main" val="000000" mc:Ignorable="a14" a14:legacySpreadsheetColorIndex="43">
            <a:gamma/>
            <a:shade val="46275"/>
            <a:invGamma/>
          </a:srgbClr>
        </a:gs>
      </a:gsLst>
      <a:lin ang="5400000" scaled="1"/>
    </a:gradFill>
    <a:ln>
      <a:noFill/>
    </a:ln>
  </c:spPr>
  <c:txPr>
    <a:bodyPr/>
    <a:lstStyle/>
    <a:p>
      <a:pPr>
        <a:defRPr sz="832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31EF534-CBB9-4C94-B2E5-B669DF8BE18E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9129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227E4622-E0BA-432F-AA5A-E32BFA484981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1971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484313"/>
            <a:ext cx="8208962" cy="1944687"/>
          </a:xfrm>
        </p:spPr>
        <p:txBody>
          <a:bodyPr/>
          <a:lstStyle>
            <a:lvl1pPr>
              <a:defRPr sz="4000">
                <a:latin typeface="Arial Black" pitchFamily="34" charset="0"/>
              </a:defRPr>
            </a:lvl1pPr>
          </a:lstStyle>
          <a:p>
            <a:pPr lvl="0"/>
            <a:r>
              <a:rPr lang="it-IT" noProof="0" smtClean="0"/>
              <a:t>Fare clic per modificare lo stile del titolo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117975"/>
            <a:ext cx="8208962" cy="579438"/>
          </a:xfrm>
          <a:gradFill rotWithShape="1">
            <a:gsLst>
              <a:gs pos="0">
                <a:srgbClr val="CCFF66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</p:spPr>
        <p:txBody>
          <a:bodyPr anchor="ctr">
            <a:spAutoFit/>
          </a:bodyPr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it-IT" noProof="0" smtClean="0"/>
              <a:t>Nome Cognome - GARR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52C52A-1CFE-4021-B0F2-EDC304B8A2F9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3968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63" y="92075"/>
            <a:ext cx="2178050" cy="592931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0825" y="92075"/>
            <a:ext cx="6383338" cy="592931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77ADFF-D669-4988-A57F-4E2C565B74F5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0104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3820AA-5DB5-4C61-9063-220E414F4498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3414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EAFAD5-9355-46B4-B7FF-2438E0F8012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203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0825" y="1600200"/>
            <a:ext cx="4279900" cy="4421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3125" y="1600200"/>
            <a:ext cx="4281488" cy="4421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23C3F4-9708-42EC-9745-366E4C2B684B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998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2D1502-C5E7-42FE-A8AB-8FFDFF3EFCA8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810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0D1478-809C-458F-8335-647E9DDFB3C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94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A844A-D700-4DCA-BAA8-67F9E5FBFE6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0673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FE3030-17C5-4A8E-AD57-AB00DBB61345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4998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198E10-1672-4BAE-9DB9-162DB2C12E07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348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92075"/>
            <a:ext cx="7283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600200"/>
            <a:ext cx="8713788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7504" y="6352093"/>
            <a:ext cx="48498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>
                <a:solidFill>
                  <a:srgbClr val="292929"/>
                </a:solidFill>
                <a:latin typeface="+mn-lt"/>
              </a:defRPr>
            </a:lvl1pPr>
          </a:lstStyle>
          <a:p>
            <a:r>
              <a:rPr lang="it-IT" dirty="0" smtClean="0"/>
              <a:t>Maria Laura Mantovani - GARR e </a:t>
            </a:r>
            <a:r>
              <a:rPr lang="it-IT" dirty="0" err="1" smtClean="0"/>
              <a:t>UniMORE</a:t>
            </a:r>
            <a:endParaRPr lang="it-IT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264" y="6372197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B246417-623A-4573-9285-66D6ABD04AA4}" type="slidenum">
              <a:rPr lang="it-IT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rebuchet MS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rebuchet MS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rebuchet MS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rebuchet MS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rebuchet MS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rebuchet MS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rebuchet MS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rgbClr val="292929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bg2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folHlink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folHlink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folHlink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folHlink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folHlink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fico_di_Microsoft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hyperlink" Target="https://www.idem.garr.it/index.php/it/servizi/sp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44739A-DB82-4880-B61B-4A37288981C8}" type="slidenum">
              <a:rPr lang="it-IT"/>
              <a:pPr/>
              <a:t>1</a:t>
            </a:fld>
            <a:endParaRPr lang="it-IT"/>
          </a:p>
        </p:txBody>
      </p:sp>
      <p:sp>
        <p:nvSpPr>
          <p:cNvPr id="72706" name="AutoShape 2"/>
          <p:cNvSpPr>
            <a:spLocks noChangeArrowheads="1"/>
          </p:cNvSpPr>
          <p:nvPr/>
        </p:nvSpPr>
        <p:spPr bwMode="auto">
          <a:xfrm>
            <a:off x="1439862" y="1340768"/>
            <a:ext cx="5616575" cy="316865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4000" b="1" i="1">
                <a:latin typeface="Trebuchet MS" pitchFamily="34" charset="0"/>
              </a:rPr>
              <a:t>Alcune info sugli IDP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49813" y="5307082"/>
            <a:ext cx="7848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9900"/>
                    </a:gs>
                    <a:gs pos="100000">
                      <a:srgbClr val="FFFF00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dirty="0"/>
              <a:t>e</a:t>
            </a:r>
            <a:r>
              <a:rPr lang="it-IT" dirty="0" smtClean="0"/>
              <a:t> indagine </a:t>
            </a:r>
            <a:r>
              <a:rPr lang="it-IT" dirty="0"/>
              <a:t>Ottobre </a:t>
            </a:r>
            <a:r>
              <a:rPr lang="it-IT" dirty="0" smtClean="0"/>
              <a:t>2010</a:t>
            </a:r>
            <a:br>
              <a:rPr lang="it-IT" dirty="0" smtClean="0"/>
            </a:br>
            <a:r>
              <a:rPr lang="it-IT" dirty="0" smtClean="0"/>
              <a:t>Dati </a:t>
            </a:r>
            <a:r>
              <a:rPr lang="it-IT" dirty="0"/>
              <a:t>provenienti da </a:t>
            </a:r>
            <a:r>
              <a:rPr lang="it-IT" dirty="0"/>
              <a:t>3</a:t>
            </a:r>
            <a:r>
              <a:rPr lang="it-IT" dirty="0" smtClean="0"/>
              <a:t>2 </a:t>
            </a:r>
            <a:r>
              <a:rPr lang="it-IT" dirty="0"/>
              <a:t>IDP:  </a:t>
            </a:r>
            <a:r>
              <a:rPr lang="it-IT" dirty="0" smtClean="0"/>
              <a:t>29 </a:t>
            </a:r>
            <a:r>
              <a:rPr lang="it-IT" dirty="0"/>
              <a:t>in Federazione e </a:t>
            </a:r>
            <a:r>
              <a:rPr lang="it-IT" dirty="0" smtClean="0"/>
              <a:t>3 </a:t>
            </a:r>
            <a:r>
              <a:rPr lang="it-IT" dirty="0"/>
              <a:t>in </a:t>
            </a:r>
            <a:r>
              <a:rPr lang="it-IT" dirty="0" smtClean="0"/>
              <a:t>Test</a:t>
            </a:r>
            <a:endParaRPr lang="it-IT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23850" y="4149080"/>
            <a:ext cx="7848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9900"/>
                    </a:gs>
                    <a:gs pos="100000">
                      <a:srgbClr val="FFFF00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dirty="0" smtClean="0"/>
              <a:t>Confronto tra:</a:t>
            </a:r>
            <a:br>
              <a:rPr lang="it-IT" dirty="0" smtClean="0"/>
            </a:br>
            <a:r>
              <a:rPr lang="it-IT" dirty="0" smtClean="0"/>
              <a:t>indagine </a:t>
            </a:r>
            <a:r>
              <a:rPr lang="it-IT" dirty="0"/>
              <a:t>Aprile </a:t>
            </a:r>
            <a:r>
              <a:rPr lang="it-IT" dirty="0" smtClean="0"/>
              <a:t>2010</a:t>
            </a:r>
            <a:br>
              <a:rPr lang="it-IT" dirty="0" smtClean="0"/>
            </a:br>
            <a:r>
              <a:rPr lang="it-IT" dirty="0" smtClean="0"/>
              <a:t>Dati </a:t>
            </a:r>
            <a:r>
              <a:rPr lang="it-IT" dirty="0"/>
              <a:t>provenienti da </a:t>
            </a:r>
            <a:r>
              <a:rPr lang="it-IT" dirty="0" smtClean="0"/>
              <a:t>27 </a:t>
            </a:r>
            <a:r>
              <a:rPr lang="it-IT" dirty="0"/>
              <a:t>IDP:  </a:t>
            </a:r>
            <a:r>
              <a:rPr lang="it-IT" dirty="0" smtClean="0"/>
              <a:t>22 </a:t>
            </a:r>
            <a:r>
              <a:rPr lang="it-IT" dirty="0"/>
              <a:t>in Federazione e 5 in </a:t>
            </a:r>
            <a:r>
              <a:rPr lang="it-IT" dirty="0" smtClean="0"/>
              <a:t>Test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0C2601-6B66-45E8-BB96-5B29B7F32DAE}" type="slidenum">
              <a:rPr lang="it-IT"/>
              <a:pPr/>
              <a:t>10</a:t>
            </a:fld>
            <a:endParaRPr lang="it-IT"/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1547813" y="2276475"/>
            <a:ext cx="5040312" cy="295275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3200" b="1" dirty="0">
                <a:latin typeface="Trebuchet MS" pitchFamily="34" charset="0"/>
              </a:rPr>
              <a:t>Totale utenti IDEM</a:t>
            </a:r>
          </a:p>
          <a:p>
            <a:r>
              <a:rPr lang="it-IT" sz="3200" b="1" dirty="0" smtClean="0">
                <a:latin typeface="Trebuchet MS" pitchFamily="34" charset="0"/>
              </a:rPr>
              <a:t>2010 </a:t>
            </a:r>
            <a:endParaRPr lang="it-IT" sz="3200" b="1" dirty="0">
              <a:latin typeface="Trebuchet MS" pitchFamily="34" charset="0"/>
            </a:endParaRPr>
          </a:p>
          <a:p>
            <a:r>
              <a:rPr lang="it-IT" sz="3200" b="1" dirty="0" smtClean="0">
                <a:latin typeface="Trebuchet MS" pitchFamily="34" charset="0"/>
              </a:rPr>
              <a:t>Marzo 1.294.607 </a:t>
            </a:r>
          </a:p>
          <a:p>
            <a:r>
              <a:rPr lang="it-IT" sz="3200" b="1" dirty="0" smtClean="0">
                <a:latin typeface="Trebuchet MS" pitchFamily="34" charset="0"/>
              </a:rPr>
              <a:t>Ottobre  </a:t>
            </a:r>
            <a:r>
              <a:rPr lang="it-IT" sz="3200" b="1" dirty="0">
                <a:latin typeface="Trebuchet MS" pitchFamily="34" charset="0"/>
              </a:rPr>
              <a:t> </a:t>
            </a:r>
            <a:r>
              <a:rPr lang="it-IT" sz="3200" b="1" dirty="0" smtClean="0">
                <a:latin typeface="Trebuchet MS" pitchFamily="34" charset="0"/>
              </a:rPr>
              <a:t>2.734.962</a:t>
            </a:r>
            <a:r>
              <a:rPr lang="it-IT" sz="3200" b="1" dirty="0" smtClean="0">
                <a:latin typeface="Trebuchet MS" pitchFamily="34" charset="0"/>
              </a:rPr>
              <a:t> </a:t>
            </a:r>
            <a:endParaRPr lang="it-IT" sz="3200" b="1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9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8923BA-364C-4880-A879-75D80DD5D8EC}" type="slidenum">
              <a:rPr lang="it-IT"/>
              <a:pPr/>
              <a:t>11</a:t>
            </a:fld>
            <a:endParaRPr lang="it-IT"/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50800" y="815975"/>
          <a:ext cx="8859838" cy="5616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7" name="Rectangle 5"/>
          <p:cNvSpPr>
            <a:spLocks noGrp="1" noChangeArrowheads="1"/>
          </p:cNvSpPr>
          <p:nvPr>
            <p:ph type="title"/>
          </p:nvPr>
        </p:nvSpPr>
        <p:spPr>
          <a:xfrm>
            <a:off x="323528" y="92075"/>
            <a:ext cx="8640960" cy="673100"/>
          </a:xfrm>
        </p:spPr>
        <p:txBody>
          <a:bodyPr/>
          <a:lstStyle/>
          <a:p>
            <a:r>
              <a:rPr lang="it-IT" dirty="0"/>
              <a:t>Chi gestisce più utenti</a:t>
            </a:r>
            <a:r>
              <a:rPr lang="it-IT" dirty="0" smtClean="0"/>
              <a:t>? – Marzo 2010</a:t>
            </a:r>
            <a:endParaRPr lang="it-IT" dirty="0"/>
          </a:p>
        </p:txBody>
      </p:sp>
      <p:sp>
        <p:nvSpPr>
          <p:cNvPr id="49160" name="AutoShape 8"/>
          <p:cNvSpPr>
            <a:spLocks noChangeArrowheads="1"/>
          </p:cNvSpPr>
          <p:nvPr/>
        </p:nvSpPr>
        <p:spPr bwMode="auto">
          <a:xfrm>
            <a:off x="1116013" y="1557338"/>
            <a:ext cx="3311525" cy="2232025"/>
          </a:xfrm>
          <a:prstGeom prst="cloudCallout">
            <a:avLst>
              <a:gd name="adj1" fmla="val -39694"/>
              <a:gd name="adj2" fmla="val 58676"/>
            </a:avLst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it-IT" b="1" i="1">
                <a:latin typeface="Trebuchet MS" pitchFamily="34" charset="0"/>
              </a:rPr>
              <a:t>Qual è l’Utenza </a:t>
            </a:r>
          </a:p>
          <a:p>
            <a:r>
              <a:rPr lang="it-IT" b="1" i="1">
                <a:latin typeface="Trebuchet MS" pitchFamily="34" charset="0"/>
              </a:rPr>
              <a:t>potenziale </a:t>
            </a:r>
          </a:p>
          <a:p>
            <a:r>
              <a:rPr lang="it-IT" b="1" i="1">
                <a:latin typeface="Trebuchet MS" pitchFamily="34" charset="0"/>
              </a:rPr>
              <a:t>della</a:t>
            </a:r>
            <a:br>
              <a:rPr lang="it-IT" b="1" i="1">
                <a:latin typeface="Trebuchet MS" pitchFamily="34" charset="0"/>
              </a:rPr>
            </a:br>
            <a:r>
              <a:rPr lang="it-IT" b="1" i="1">
                <a:latin typeface="Trebuchet MS" pitchFamily="34" charset="0"/>
              </a:rPr>
              <a:t>Organizzazione?</a:t>
            </a:r>
          </a:p>
          <a:p>
            <a:endParaRPr lang="it-IT">
              <a:latin typeface="Trebuchet MS" pitchFamily="34" charset="0"/>
            </a:endParaRPr>
          </a:p>
        </p:txBody>
      </p:sp>
      <p:sp>
        <p:nvSpPr>
          <p:cNvPr id="49161" name="AutoShape 9"/>
          <p:cNvSpPr>
            <a:spLocks noChangeArrowheads="1"/>
          </p:cNvSpPr>
          <p:nvPr/>
        </p:nvSpPr>
        <p:spPr bwMode="auto">
          <a:xfrm>
            <a:off x="3059113" y="2708275"/>
            <a:ext cx="4032250" cy="2520950"/>
          </a:xfrm>
          <a:prstGeom prst="cloudCallout">
            <a:avLst>
              <a:gd name="adj1" fmla="val -47324"/>
              <a:gd name="adj2" fmla="val 45907"/>
            </a:avLst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it-IT" b="1" i="1">
                <a:latin typeface="Trebuchet MS" pitchFamily="34" charset="0"/>
              </a:rPr>
              <a:t>Come fare per gestire </a:t>
            </a:r>
          </a:p>
          <a:p>
            <a:r>
              <a:rPr lang="it-IT" b="1" i="1">
                <a:latin typeface="Trebuchet MS" pitchFamily="34" charset="0"/>
              </a:rPr>
              <a:t>tutto lo staff,</a:t>
            </a:r>
          </a:p>
          <a:p>
            <a:r>
              <a:rPr lang="it-IT" b="1" i="1">
                <a:latin typeface="Trebuchet MS" pitchFamily="34" charset="0"/>
              </a:rPr>
              <a:t>tutti gli studenti,</a:t>
            </a:r>
          </a:p>
          <a:p>
            <a:r>
              <a:rPr lang="it-IT" b="1" i="1">
                <a:latin typeface="Trebuchet MS" pitchFamily="34" charset="0"/>
              </a:rPr>
              <a:t>tutti gli ex-studenti?</a:t>
            </a:r>
            <a:endParaRPr lang="it-IT">
              <a:latin typeface="Trebuchet MS" pitchFamily="34" charset="0"/>
            </a:endParaRPr>
          </a:p>
        </p:txBody>
      </p:sp>
      <p:sp>
        <p:nvSpPr>
          <p:cNvPr id="49158" name="AutoShape 6"/>
          <p:cNvSpPr>
            <a:spLocks noChangeArrowheads="1"/>
          </p:cNvSpPr>
          <p:nvPr/>
        </p:nvSpPr>
        <p:spPr bwMode="auto">
          <a:xfrm>
            <a:off x="6300788" y="1628775"/>
            <a:ext cx="2159000" cy="187325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9900"/>
              </a:gs>
              <a:gs pos="100000">
                <a:srgbClr val="FF33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2400" b="1" i="1">
                <a:latin typeface="Trebuchet MS" pitchFamily="34" charset="0"/>
              </a:rPr>
              <a:t>Riflettere </a:t>
            </a:r>
          </a:p>
          <a:p>
            <a:r>
              <a:rPr lang="it-IT" sz="2400" b="1" i="1">
                <a:latin typeface="Trebuchet MS" pitchFamily="34" charset="0"/>
              </a:rPr>
              <a:t>sull’Identity </a:t>
            </a:r>
          </a:p>
          <a:p>
            <a:r>
              <a:rPr lang="it-IT" sz="2400" b="1" i="1">
                <a:latin typeface="Trebuchet MS" pitchFamily="34" charset="0"/>
              </a:rPr>
              <a:t>Management</a:t>
            </a:r>
          </a:p>
        </p:txBody>
      </p:sp>
      <p:sp>
        <p:nvSpPr>
          <p:cNvPr id="49162" name="AutoShape 10"/>
          <p:cNvSpPr>
            <a:spLocks noChangeArrowheads="1"/>
          </p:cNvSpPr>
          <p:nvPr/>
        </p:nvSpPr>
        <p:spPr bwMode="auto">
          <a:xfrm>
            <a:off x="5867400" y="2997200"/>
            <a:ext cx="3276600" cy="3097213"/>
          </a:xfrm>
          <a:prstGeom prst="irregularSeal1">
            <a:avLst/>
          </a:prstGeom>
          <a:gradFill rotWithShape="1">
            <a:gsLst>
              <a:gs pos="0">
                <a:srgbClr val="CCFF66"/>
              </a:gs>
              <a:gs pos="100000">
                <a:srgbClr val="00CC00"/>
              </a:gs>
            </a:gsLst>
            <a:lin ang="5400000" scaled="1"/>
          </a:gra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b="1" i="1">
                <a:latin typeface="Trebuchet MS" pitchFamily="34" charset="0"/>
              </a:rPr>
              <a:t>Chiedete aiuto</a:t>
            </a:r>
          </a:p>
          <a:p>
            <a:r>
              <a:rPr lang="it-IT" b="1" i="1">
                <a:latin typeface="Trebuchet MS" pitchFamily="34" charset="0"/>
              </a:rPr>
              <a:t>per un confronto</a:t>
            </a:r>
          </a:p>
          <a:p>
            <a:r>
              <a:rPr lang="it-IT" b="1" i="1">
                <a:latin typeface="Trebuchet MS" pitchFamily="34" charset="0"/>
              </a:rPr>
              <a:t>al servizio IDEM </a:t>
            </a:r>
          </a:p>
          <a:p>
            <a:r>
              <a:rPr lang="it-IT" b="1" i="1">
                <a:latin typeface="Trebuchet MS" pitchFamily="34" charset="0"/>
              </a:rPr>
              <a:t>GARR AAI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0" grpId="0" animBg="1"/>
      <p:bldP spid="49161" grpId="0" animBg="1"/>
      <p:bldP spid="49158" grpId="0" animBg="1"/>
      <p:bldP spid="491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5219700" y="6508750"/>
            <a:ext cx="3813175" cy="304800"/>
          </a:xfrm>
        </p:spPr>
        <p:txBody>
          <a:bodyPr/>
          <a:lstStyle/>
          <a:p>
            <a:pPr>
              <a:defRPr/>
            </a:pPr>
            <a:r>
              <a:rPr lang="it-IT" dirty="0"/>
              <a:t>Maria Laura Mantovani - GARR e </a:t>
            </a:r>
            <a:r>
              <a:rPr lang="it-IT" dirty="0" err="1"/>
              <a:t>UniMORE</a:t>
            </a:r>
            <a:endParaRPr lang="it-IT" dirty="0"/>
          </a:p>
        </p:txBody>
      </p:sp>
      <p:sp>
        <p:nvSpPr>
          <p:cNvPr id="9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EF68D6-FD95-453A-8E86-EA429D50B8C8}" type="slidenum">
              <a:rPr lang="it-IT"/>
              <a:pPr>
                <a:defRPr/>
              </a:pPr>
              <a:t>12</a:t>
            </a:fld>
            <a:endParaRPr lang="it-IT"/>
          </a:p>
        </p:txBody>
      </p:sp>
      <p:graphicFrame>
        <p:nvGraphicFramePr>
          <p:cNvPr id="2458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0" y="765175"/>
          <a:ext cx="8958263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r:id="rId3" imgW="8955800" imgH="5712447" progId="Excel.Chart.8">
                  <p:embed/>
                </p:oleObj>
              </mc:Choice>
              <mc:Fallback>
                <p:oleObj r:id="rId3" imgW="8955800" imgH="5712447" progId="Excel.Char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65175"/>
                        <a:ext cx="8958263" cy="571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8856663" cy="673100"/>
          </a:xfrm>
        </p:spPr>
        <p:txBody>
          <a:bodyPr/>
          <a:lstStyle/>
          <a:p>
            <a:r>
              <a:rPr lang="it-IT" sz="3600" dirty="0" smtClean="0"/>
              <a:t>Chi gestisce più utenti? – Ottobre 2010</a:t>
            </a:r>
          </a:p>
        </p:txBody>
      </p:sp>
      <p:sp>
        <p:nvSpPr>
          <p:cNvPr id="24582" name="Ovale 2"/>
          <p:cNvSpPr>
            <a:spLocks noChangeArrowheads="1"/>
          </p:cNvSpPr>
          <p:nvPr/>
        </p:nvSpPr>
        <p:spPr bwMode="auto">
          <a:xfrm>
            <a:off x="4211638" y="1844675"/>
            <a:ext cx="3816350" cy="151288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defTabSz="914400">
              <a:buClrTx/>
              <a:buSzTx/>
            </a:pPr>
            <a:r>
              <a:rPr lang="it-IT" sz="2000" b="1">
                <a:solidFill>
                  <a:schemeClr val="tx1"/>
                </a:solidFill>
                <a:latin typeface="Lucida Console" pitchFamily="49" charset="0"/>
                <a:cs typeface="Aharoni" pitchFamily="2" charset="-79"/>
              </a:rPr>
              <a:t>Nuovi Partecipanti</a:t>
            </a:r>
          </a:p>
          <a:p>
            <a:pPr algn="ctr" defTabSz="914400">
              <a:buClrTx/>
              <a:buSzTx/>
            </a:pPr>
            <a:r>
              <a:rPr lang="it-IT" sz="2000" b="1">
                <a:solidFill>
                  <a:schemeClr val="tx1"/>
                </a:solidFill>
                <a:latin typeface="Lucida Console" pitchFamily="49" charset="0"/>
                <a:cs typeface="Aharoni" pitchFamily="2" charset="-79"/>
              </a:rPr>
              <a:t>Aprile-Ottobre</a:t>
            </a:r>
          </a:p>
          <a:p>
            <a:pPr algn="ctr" defTabSz="914400">
              <a:buClrTx/>
              <a:buSzTx/>
            </a:pPr>
            <a:r>
              <a:rPr lang="it-IT" sz="2000" b="1">
                <a:solidFill>
                  <a:schemeClr val="tx1"/>
                </a:solidFill>
                <a:latin typeface="Lucida Console" pitchFamily="49" charset="0"/>
                <a:cs typeface="Aharoni" pitchFamily="2" charset="-79"/>
              </a:rPr>
              <a:t>2010</a:t>
            </a:r>
          </a:p>
        </p:txBody>
      </p:sp>
      <p:cxnSp>
        <p:nvCxnSpPr>
          <p:cNvPr id="24583" name="Connettore 2 4"/>
          <p:cNvCxnSpPr>
            <a:cxnSpLocks noChangeShapeType="1"/>
          </p:cNvCxnSpPr>
          <p:nvPr/>
        </p:nvCxnSpPr>
        <p:spPr bwMode="auto">
          <a:xfrm flipH="1" flipV="1">
            <a:off x="1042988" y="1989138"/>
            <a:ext cx="3024187" cy="6477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84" name="Connettore 2 6"/>
          <p:cNvCxnSpPr>
            <a:cxnSpLocks noChangeShapeType="1"/>
          </p:cNvCxnSpPr>
          <p:nvPr/>
        </p:nvCxnSpPr>
        <p:spPr bwMode="auto">
          <a:xfrm flipH="1">
            <a:off x="1547813" y="2852738"/>
            <a:ext cx="2663825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4802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7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09C08F-1A7B-4303-A8B2-489AD52F7AF3}" type="slidenum">
              <a:rPr lang="it-IT"/>
              <a:pPr/>
              <a:t>13</a:t>
            </a:fld>
            <a:endParaRPr lang="it-IT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107505" y="92075"/>
            <a:ext cx="8856984" cy="1190625"/>
          </a:xfrm>
        </p:spPr>
        <p:txBody>
          <a:bodyPr/>
          <a:lstStyle/>
          <a:p>
            <a:r>
              <a:rPr lang="it-IT" dirty="0"/>
              <a:t>Quanto è realmente usato l’IDP</a:t>
            </a:r>
            <a:r>
              <a:rPr lang="it-IT" dirty="0" smtClean="0"/>
              <a:t>? – Marzo 2010</a:t>
            </a:r>
            <a:endParaRPr lang="it-IT" dirty="0"/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326" name="AutoShape 6"/>
          <p:cNvSpPr>
            <a:spLocks noChangeArrowheads="1"/>
          </p:cNvSpPr>
          <p:nvPr/>
        </p:nvSpPr>
        <p:spPr bwMode="auto">
          <a:xfrm>
            <a:off x="2484438" y="1989138"/>
            <a:ext cx="2735262" cy="1871662"/>
          </a:xfrm>
          <a:prstGeom prst="cloudCallout">
            <a:avLst>
              <a:gd name="adj1" fmla="val -35667"/>
              <a:gd name="adj2" fmla="val 88167"/>
            </a:avLst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it-IT" b="1" i="1">
                <a:latin typeface="Trebuchet MS" pitchFamily="34" charset="0"/>
              </a:rPr>
              <a:t>Da dove proviene l’utilizzo dell’IDP?</a:t>
            </a:r>
          </a:p>
        </p:txBody>
      </p:sp>
      <p:sp>
        <p:nvSpPr>
          <p:cNvPr id="56327" name="AutoShape 7"/>
          <p:cNvSpPr>
            <a:spLocks noChangeArrowheads="1"/>
          </p:cNvSpPr>
          <p:nvPr/>
        </p:nvSpPr>
        <p:spPr bwMode="auto">
          <a:xfrm>
            <a:off x="4643438" y="3716338"/>
            <a:ext cx="1728787" cy="143986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9900"/>
              </a:gs>
              <a:gs pos="100000">
                <a:srgbClr val="FF33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1800" b="1" i="1">
                <a:latin typeface="Trebuchet MS" pitchFamily="34" charset="0"/>
              </a:rPr>
              <a:t>Fare IDM è </a:t>
            </a:r>
          </a:p>
          <a:p>
            <a:r>
              <a:rPr lang="it-IT" sz="1800" b="1" i="1">
                <a:latin typeface="Trebuchet MS" pitchFamily="34" charset="0"/>
              </a:rPr>
              <a:t>necessario  </a:t>
            </a:r>
          </a:p>
          <a:p>
            <a:r>
              <a:rPr lang="it-IT" sz="1800" b="1" i="1">
                <a:latin typeface="Trebuchet MS" pitchFamily="34" charset="0"/>
              </a:rPr>
              <a:t>ma non è </a:t>
            </a:r>
          </a:p>
          <a:p>
            <a:r>
              <a:rPr lang="it-IT" sz="1800" b="1" i="1">
                <a:latin typeface="Trebuchet MS" pitchFamily="34" charset="0"/>
              </a:rPr>
              <a:t>sufficiente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animBg="1"/>
      <p:bldP spid="563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7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09C08F-1A7B-4303-A8B2-489AD52F7AF3}" type="slidenum">
              <a:rPr lang="it-IT"/>
              <a:pPr/>
              <a:t>14</a:t>
            </a:fld>
            <a:endParaRPr lang="it-IT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Quanto è realmente usato l’IDP</a:t>
            </a:r>
            <a:r>
              <a:rPr lang="it-IT" dirty="0" smtClean="0"/>
              <a:t>?</a:t>
            </a:r>
            <a:br>
              <a:rPr lang="it-IT" dirty="0" smtClean="0"/>
            </a:br>
            <a:r>
              <a:rPr lang="it-IT" dirty="0" smtClean="0"/>
              <a:t>Ottobre 2010</a:t>
            </a:r>
            <a:endParaRPr lang="it-IT" dirty="0"/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9137000"/>
              </p:ext>
            </p:extLst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326" name="AutoShape 6"/>
          <p:cNvSpPr>
            <a:spLocks noChangeArrowheads="1"/>
          </p:cNvSpPr>
          <p:nvPr/>
        </p:nvSpPr>
        <p:spPr bwMode="auto">
          <a:xfrm>
            <a:off x="2484438" y="1989138"/>
            <a:ext cx="2735262" cy="1871662"/>
          </a:xfrm>
          <a:prstGeom prst="cloudCallout">
            <a:avLst>
              <a:gd name="adj1" fmla="val -35667"/>
              <a:gd name="adj2" fmla="val 88167"/>
            </a:avLst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it-IT" b="1" i="1">
                <a:latin typeface="Trebuchet MS" pitchFamily="34" charset="0"/>
              </a:rPr>
              <a:t>Da dove proviene l’utilizzo dell’IDP?</a:t>
            </a:r>
          </a:p>
        </p:txBody>
      </p:sp>
      <p:sp>
        <p:nvSpPr>
          <p:cNvPr id="56327" name="AutoShape 7"/>
          <p:cNvSpPr>
            <a:spLocks noChangeArrowheads="1"/>
          </p:cNvSpPr>
          <p:nvPr/>
        </p:nvSpPr>
        <p:spPr bwMode="auto">
          <a:xfrm>
            <a:off x="4643438" y="3716338"/>
            <a:ext cx="1728787" cy="143986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9900"/>
              </a:gs>
              <a:gs pos="100000">
                <a:srgbClr val="FF33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1800" b="1" i="1">
                <a:latin typeface="Trebuchet MS" pitchFamily="34" charset="0"/>
              </a:rPr>
              <a:t>Fare IDM è </a:t>
            </a:r>
          </a:p>
          <a:p>
            <a:r>
              <a:rPr lang="it-IT" sz="1800" b="1" i="1">
                <a:latin typeface="Trebuchet MS" pitchFamily="34" charset="0"/>
              </a:rPr>
              <a:t>necessario  </a:t>
            </a:r>
          </a:p>
          <a:p>
            <a:r>
              <a:rPr lang="it-IT" sz="1800" b="1" i="1">
                <a:latin typeface="Trebuchet MS" pitchFamily="34" charset="0"/>
              </a:rPr>
              <a:t>ma non è </a:t>
            </a:r>
          </a:p>
          <a:p>
            <a:r>
              <a:rPr lang="it-IT" sz="1800" b="1" i="1">
                <a:latin typeface="Trebuchet MS" pitchFamily="34" charset="0"/>
              </a:rPr>
              <a:t>sufficiente</a:t>
            </a:r>
          </a:p>
        </p:txBody>
      </p:sp>
    </p:spTree>
    <p:extLst>
      <p:ext uri="{BB962C8B-B14F-4D97-AF65-F5344CB8AC3E}">
        <p14:creationId xmlns:p14="http://schemas.microsoft.com/office/powerpoint/2010/main" val="428406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animBg="1"/>
      <p:bldP spid="563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789ABB-88F1-4FDC-907E-FF52CC92BF80}" type="slidenum">
              <a:rPr lang="it-IT"/>
              <a:pPr/>
              <a:t>15</a:t>
            </a:fld>
            <a:endParaRPr lang="it-IT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4" y="92075"/>
            <a:ext cx="8785671" cy="1190625"/>
          </a:xfrm>
        </p:spPr>
        <p:txBody>
          <a:bodyPr/>
          <a:lstStyle/>
          <a:p>
            <a:r>
              <a:rPr lang="it-IT" dirty="0"/>
              <a:t>L'IDP autentica risorse locali all'Organizzazione</a:t>
            </a:r>
            <a:r>
              <a:rPr lang="it-IT" dirty="0" smtClean="0"/>
              <a:t>? – Marzo 2010</a:t>
            </a:r>
            <a:endParaRPr lang="it-IT" dirty="0"/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01625" y="1652588"/>
          <a:ext cx="7172325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374" name="AutoShape 6"/>
          <p:cNvSpPr>
            <a:spLocks noChangeArrowheads="1"/>
          </p:cNvSpPr>
          <p:nvPr/>
        </p:nvSpPr>
        <p:spPr bwMode="auto">
          <a:xfrm rot="-4042809">
            <a:off x="4633119" y="2477294"/>
            <a:ext cx="6148388" cy="2597150"/>
          </a:xfrm>
          <a:prstGeom prst="irregularSeal2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b="1" i="1">
                <a:latin typeface="Trebuchet MS" pitchFamily="34" charset="0"/>
              </a:rPr>
              <a:t>L’utilizzo massivo dell’IDP </a:t>
            </a:r>
          </a:p>
          <a:p>
            <a:r>
              <a:rPr lang="it-IT" b="1" i="1">
                <a:latin typeface="Trebuchet MS" pitchFamily="34" charset="0"/>
              </a:rPr>
              <a:t>proviene dalle Risorse interne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789ABB-88F1-4FDC-907E-FF52CC92BF80}" type="slidenum">
              <a:rPr lang="it-IT"/>
              <a:pPr/>
              <a:t>16</a:t>
            </a:fld>
            <a:endParaRPr lang="it-IT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4" y="92075"/>
            <a:ext cx="8713663" cy="1190625"/>
          </a:xfrm>
        </p:spPr>
        <p:txBody>
          <a:bodyPr/>
          <a:lstStyle/>
          <a:p>
            <a:r>
              <a:rPr lang="it-IT" dirty="0"/>
              <a:t>L'IDP autentica risorse locali all'Organizzazione</a:t>
            </a:r>
            <a:r>
              <a:rPr lang="it-IT" dirty="0" smtClean="0"/>
              <a:t>? – Ottobre 2010</a:t>
            </a:r>
            <a:endParaRPr lang="it-IT" dirty="0"/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12732"/>
              </p:ext>
            </p:extLst>
          </p:nvPr>
        </p:nvGraphicFramePr>
        <p:xfrm>
          <a:off x="301625" y="1652588"/>
          <a:ext cx="7172325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374" name="AutoShape 6"/>
          <p:cNvSpPr>
            <a:spLocks noChangeArrowheads="1"/>
          </p:cNvSpPr>
          <p:nvPr/>
        </p:nvSpPr>
        <p:spPr bwMode="auto">
          <a:xfrm rot="-4042809">
            <a:off x="4633119" y="2477294"/>
            <a:ext cx="6148388" cy="2597150"/>
          </a:xfrm>
          <a:prstGeom prst="irregularSeal2">
            <a:avLst/>
          </a:prstGeom>
          <a:gradFill rotWithShape="1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b="1" i="1">
                <a:latin typeface="Trebuchet MS" pitchFamily="34" charset="0"/>
              </a:rPr>
              <a:t>L’utilizzo massivo dell’IDP </a:t>
            </a:r>
          </a:p>
          <a:p>
            <a:r>
              <a:rPr lang="it-IT" b="1" i="1">
                <a:latin typeface="Trebuchet MS" pitchFamily="34" charset="0"/>
              </a:rPr>
              <a:t>proviene dalle Risorse interne</a:t>
            </a:r>
          </a:p>
        </p:txBody>
      </p:sp>
    </p:spTree>
    <p:extLst>
      <p:ext uri="{BB962C8B-B14F-4D97-AF65-F5344CB8AC3E}">
        <p14:creationId xmlns:p14="http://schemas.microsoft.com/office/powerpoint/2010/main" val="162164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dirty="0"/>
              <a:t>Maria Laura Mantovani - GARR e </a:t>
            </a:r>
            <a:r>
              <a:rPr lang="it-IT" dirty="0" err="1"/>
              <a:t>UniMORE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5B736C-F149-4F1A-949A-EF03A25336E8}" type="slidenum">
              <a:rPr lang="it-IT"/>
              <a:pPr/>
              <a:t>17</a:t>
            </a:fld>
            <a:endParaRPr lang="it-IT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2075"/>
            <a:ext cx="8642350" cy="1190625"/>
          </a:xfrm>
        </p:spPr>
        <p:txBody>
          <a:bodyPr/>
          <a:lstStyle/>
          <a:p>
            <a:r>
              <a:rPr lang="it-IT"/>
              <a:t>Quali risorse interne all’organizzazione?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268760"/>
            <a:ext cx="4279900" cy="518457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it-IT" sz="1700" dirty="0" err="1"/>
              <a:t>WiFi</a:t>
            </a:r>
            <a:r>
              <a:rPr lang="it-IT" sz="1700" dirty="0"/>
              <a:t> cittadino</a:t>
            </a:r>
            <a:endParaRPr lang="en-GB" sz="1700" dirty="0"/>
          </a:p>
          <a:p>
            <a:pPr>
              <a:lnSpc>
                <a:spcPct val="80000"/>
              </a:lnSpc>
            </a:pPr>
            <a:r>
              <a:rPr lang="en-GB" sz="1700" dirty="0" err="1"/>
              <a:t>Laurea</a:t>
            </a:r>
            <a:r>
              <a:rPr lang="en-GB" sz="1700" dirty="0"/>
              <a:t> On Line (Moodle)</a:t>
            </a:r>
            <a:endParaRPr lang="it-IT" sz="1700" dirty="0"/>
          </a:p>
          <a:p>
            <a:pPr>
              <a:lnSpc>
                <a:spcPct val="80000"/>
              </a:lnSpc>
            </a:pPr>
            <a:r>
              <a:rPr lang="it-IT" sz="1700" dirty="0"/>
              <a:t>Servizi di e-learning (</a:t>
            </a:r>
            <a:r>
              <a:rPr lang="it-IT" sz="1700" dirty="0" err="1"/>
              <a:t>Moodle</a:t>
            </a:r>
            <a:r>
              <a:rPr lang="it-IT" sz="1700" dirty="0"/>
              <a:t>)</a:t>
            </a:r>
          </a:p>
          <a:p>
            <a:pPr>
              <a:lnSpc>
                <a:spcPct val="80000"/>
              </a:lnSpc>
            </a:pPr>
            <a:r>
              <a:rPr lang="it-IT" sz="1700" dirty="0"/>
              <a:t>Didattica on-line (</a:t>
            </a:r>
            <a:r>
              <a:rPr lang="it-IT" sz="1700" dirty="0" err="1"/>
              <a:t>Moodle</a:t>
            </a:r>
            <a:r>
              <a:rPr lang="it-IT" sz="1700" dirty="0"/>
              <a:t>, </a:t>
            </a:r>
            <a:r>
              <a:rPr lang="it-IT" sz="1700" dirty="0" err="1"/>
              <a:t>CampusNet</a:t>
            </a:r>
            <a:r>
              <a:rPr lang="it-IT" sz="1700" dirty="0"/>
              <a:t>, BSCW, pubblicazione dispense)</a:t>
            </a:r>
          </a:p>
          <a:p>
            <a:pPr>
              <a:lnSpc>
                <a:spcPct val="80000"/>
              </a:lnSpc>
            </a:pPr>
            <a:r>
              <a:rPr lang="it-IT" sz="1700" dirty="0"/>
              <a:t>Servizio assistenza studenti disabili</a:t>
            </a:r>
          </a:p>
          <a:p>
            <a:pPr>
              <a:lnSpc>
                <a:spcPct val="80000"/>
              </a:lnSpc>
            </a:pPr>
            <a:r>
              <a:rPr lang="it-IT" sz="1700" dirty="0"/>
              <a:t>Richiesta dei benefici (</a:t>
            </a:r>
            <a:r>
              <a:rPr lang="it-IT" sz="1700" dirty="0" err="1"/>
              <a:t>Er</a:t>
            </a:r>
            <a:r>
              <a:rPr lang="it-IT" sz="1700" dirty="0"/>
              <a:t>-Go)</a:t>
            </a:r>
            <a:endParaRPr lang="en-GB" sz="1700" dirty="0"/>
          </a:p>
          <a:p>
            <a:pPr>
              <a:lnSpc>
                <a:spcPct val="80000"/>
              </a:lnSpc>
            </a:pPr>
            <a:r>
              <a:rPr lang="en-GB" sz="1700" dirty="0" err="1"/>
              <a:t>Sito</a:t>
            </a:r>
            <a:r>
              <a:rPr lang="en-GB" sz="1700" dirty="0"/>
              <a:t> Web </a:t>
            </a:r>
            <a:r>
              <a:rPr lang="en-GB" sz="1700" dirty="0" err="1"/>
              <a:t>Personale</a:t>
            </a:r>
            <a:endParaRPr lang="it-IT" sz="1700" dirty="0"/>
          </a:p>
          <a:p>
            <a:pPr>
              <a:lnSpc>
                <a:spcPct val="80000"/>
              </a:lnSpc>
            </a:pPr>
            <a:r>
              <a:rPr lang="it-IT" sz="1700" dirty="0"/>
              <a:t>Utility per il controllo del Cartellino Presenze</a:t>
            </a:r>
          </a:p>
          <a:p>
            <a:pPr>
              <a:lnSpc>
                <a:spcPct val="80000"/>
              </a:lnSpc>
            </a:pPr>
            <a:r>
              <a:rPr lang="it-IT" sz="1700" dirty="0"/>
              <a:t>Utility per la lettura dei Cedolini dello </a:t>
            </a:r>
            <a:r>
              <a:rPr lang="it-IT" sz="1700" dirty="0" smtClean="0"/>
              <a:t>Stipendio e CUD</a:t>
            </a:r>
            <a:endParaRPr lang="it-IT" sz="1700" dirty="0"/>
          </a:p>
          <a:p>
            <a:pPr>
              <a:lnSpc>
                <a:spcPct val="80000"/>
              </a:lnSpc>
            </a:pPr>
            <a:r>
              <a:rPr lang="it-IT" sz="1700" dirty="0"/>
              <a:t>Rubrica (modifica dati personali)</a:t>
            </a:r>
          </a:p>
          <a:p>
            <a:pPr>
              <a:lnSpc>
                <a:spcPct val="80000"/>
              </a:lnSpc>
            </a:pPr>
            <a:r>
              <a:rPr lang="it-IT" sz="1700" dirty="0"/>
              <a:t>Portale Web Intranet Organizzazione</a:t>
            </a:r>
          </a:p>
          <a:p>
            <a:pPr>
              <a:lnSpc>
                <a:spcPct val="80000"/>
              </a:lnSpc>
            </a:pPr>
            <a:r>
              <a:rPr lang="it-IT" sz="1700" dirty="0"/>
              <a:t>Portale Web Intranet Dipartimento/Istituto/Centro</a:t>
            </a:r>
          </a:p>
          <a:p>
            <a:pPr>
              <a:lnSpc>
                <a:spcPct val="80000"/>
              </a:lnSpc>
            </a:pPr>
            <a:r>
              <a:rPr lang="it-IT" sz="1700" dirty="0" err="1"/>
              <a:t>Wiki</a:t>
            </a:r>
            <a:r>
              <a:rPr lang="it-IT" sz="1700" dirty="0"/>
              <a:t> (</a:t>
            </a:r>
            <a:r>
              <a:rPr lang="it-IT" sz="1700" dirty="0" err="1"/>
              <a:t>MediaWiki</a:t>
            </a:r>
            <a:r>
              <a:rPr lang="it-IT" sz="1700" dirty="0"/>
              <a:t>, </a:t>
            </a:r>
            <a:r>
              <a:rPr lang="it-IT" sz="1700" dirty="0" err="1"/>
              <a:t>TikiWiki</a:t>
            </a:r>
            <a:r>
              <a:rPr lang="it-IT" sz="1700" dirty="0"/>
              <a:t>, </a:t>
            </a:r>
            <a:r>
              <a:rPr lang="it-IT" sz="1700" dirty="0" err="1"/>
              <a:t>DokuWiki</a:t>
            </a:r>
            <a:r>
              <a:rPr lang="it-IT" sz="1700" dirty="0"/>
              <a:t>, </a:t>
            </a:r>
            <a:r>
              <a:rPr lang="it-IT" sz="1700" dirty="0" smtClean="0"/>
              <a:t>…)</a:t>
            </a:r>
          </a:p>
          <a:p>
            <a:pPr>
              <a:lnSpc>
                <a:spcPct val="80000"/>
              </a:lnSpc>
              <a:buBlip>
                <a:blip r:embed="rId2"/>
              </a:buBlip>
            </a:pPr>
            <a:r>
              <a:rPr lang="it-IT" sz="1700" dirty="0" smtClean="0"/>
              <a:t>Controllo accesso parcheggi</a:t>
            </a:r>
          </a:p>
          <a:p>
            <a:pPr>
              <a:lnSpc>
                <a:spcPct val="80000"/>
              </a:lnSpc>
              <a:buBlip>
                <a:blip r:embed="rId2"/>
              </a:buBlip>
            </a:pPr>
            <a:r>
              <a:rPr lang="it-IT" sz="1700" dirty="0" smtClean="0"/>
              <a:t>VoIP</a:t>
            </a:r>
          </a:p>
        </p:txBody>
      </p:sp>
      <p:sp>
        <p:nvSpPr>
          <p:cNvPr id="67652" name="Rectangle 68"/>
          <p:cNvSpPr>
            <a:spLocks noGrp="1" noChangeArrowheads="1"/>
          </p:cNvSpPr>
          <p:nvPr>
            <p:ph type="body" sz="half" idx="2"/>
          </p:nvPr>
        </p:nvSpPr>
        <p:spPr>
          <a:xfrm>
            <a:off x="4683125" y="1268413"/>
            <a:ext cx="4281488" cy="525693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700" dirty="0" err="1"/>
              <a:t>WebMail</a:t>
            </a:r>
            <a:r>
              <a:rPr lang="en-GB" sz="1700" dirty="0"/>
              <a:t> (Horde)</a:t>
            </a:r>
          </a:p>
          <a:p>
            <a:pPr>
              <a:lnSpc>
                <a:spcPct val="80000"/>
              </a:lnSpc>
            </a:pPr>
            <a:r>
              <a:rPr lang="en-GB" sz="1700" dirty="0" err="1"/>
              <a:t>WebMail</a:t>
            </a:r>
            <a:r>
              <a:rPr lang="en-GB" sz="1700" dirty="0"/>
              <a:t> (Google)</a:t>
            </a:r>
          </a:p>
          <a:p>
            <a:pPr>
              <a:lnSpc>
                <a:spcPct val="80000"/>
              </a:lnSpc>
            </a:pPr>
            <a:r>
              <a:rPr lang="en-GB" sz="1700" dirty="0"/>
              <a:t>Mailing list (</a:t>
            </a:r>
            <a:r>
              <a:rPr lang="en-GB" sz="1700" dirty="0" err="1"/>
              <a:t>Sympa</a:t>
            </a:r>
            <a:r>
              <a:rPr lang="en-GB" sz="1700" dirty="0"/>
              <a:t>)</a:t>
            </a:r>
            <a:endParaRPr lang="it-IT" sz="1700" dirty="0"/>
          </a:p>
          <a:p>
            <a:pPr>
              <a:lnSpc>
                <a:spcPct val="80000"/>
              </a:lnSpc>
            </a:pPr>
            <a:r>
              <a:rPr lang="it-IT" sz="1700" dirty="0"/>
              <a:t>U-GOV (CINECA)</a:t>
            </a:r>
          </a:p>
          <a:p>
            <a:pPr>
              <a:lnSpc>
                <a:spcPct val="80000"/>
              </a:lnSpc>
            </a:pPr>
            <a:r>
              <a:rPr lang="it-IT" sz="1700" dirty="0" err="1" smtClean="0"/>
              <a:t>Dspace</a:t>
            </a:r>
            <a:endParaRPr lang="it-IT" sz="1700" dirty="0"/>
          </a:p>
          <a:p>
            <a:pPr>
              <a:lnSpc>
                <a:spcPct val="80000"/>
              </a:lnSpc>
            </a:pPr>
            <a:r>
              <a:rPr lang="it-IT" sz="1700" dirty="0"/>
              <a:t>Google </a:t>
            </a:r>
            <a:r>
              <a:rPr lang="it-IT" sz="1700" dirty="0" err="1"/>
              <a:t>Apps</a:t>
            </a:r>
            <a:r>
              <a:rPr lang="it-IT" sz="1700" dirty="0"/>
              <a:t> (Google)</a:t>
            </a:r>
          </a:p>
          <a:p>
            <a:pPr>
              <a:lnSpc>
                <a:spcPct val="80000"/>
              </a:lnSpc>
            </a:pPr>
            <a:r>
              <a:rPr lang="it-IT" sz="1700" dirty="0"/>
              <a:t>Portale Esse3 (KION) </a:t>
            </a:r>
          </a:p>
          <a:p>
            <a:pPr>
              <a:lnSpc>
                <a:spcPct val="80000"/>
              </a:lnSpc>
            </a:pPr>
            <a:r>
              <a:rPr lang="it-IT" sz="1700" dirty="0" err="1"/>
              <a:t>WebGiss</a:t>
            </a:r>
            <a:r>
              <a:rPr lang="it-IT" sz="1700" dirty="0"/>
              <a:t>  (CINECA)</a:t>
            </a:r>
          </a:p>
          <a:p>
            <a:pPr>
              <a:lnSpc>
                <a:spcPct val="80000"/>
              </a:lnSpc>
            </a:pPr>
            <a:r>
              <a:rPr lang="it-IT" sz="1700" dirty="0"/>
              <a:t>Risorse bibliografiche</a:t>
            </a:r>
          </a:p>
          <a:p>
            <a:pPr>
              <a:lnSpc>
                <a:spcPct val="80000"/>
              </a:lnSpc>
            </a:pPr>
            <a:r>
              <a:rPr lang="it-IT" sz="1700" dirty="0" err="1"/>
              <a:t>Metalib</a:t>
            </a:r>
            <a:r>
              <a:rPr lang="it-IT" sz="1700" dirty="0"/>
              <a:t> (ex-libris</a:t>
            </a:r>
            <a:r>
              <a:rPr lang="it-IT" sz="1700" dirty="0" smtClean="0"/>
              <a:t>)/SFX</a:t>
            </a:r>
            <a:endParaRPr lang="it-IT" sz="1700" dirty="0"/>
          </a:p>
          <a:p>
            <a:pPr>
              <a:lnSpc>
                <a:spcPct val="80000"/>
              </a:lnSpc>
            </a:pPr>
            <a:r>
              <a:rPr lang="it-IT" sz="1700" dirty="0" err="1"/>
              <a:t>Ezproxy</a:t>
            </a:r>
            <a:endParaRPr lang="it-IT" sz="1700" dirty="0"/>
          </a:p>
          <a:p>
            <a:pPr>
              <a:lnSpc>
                <a:spcPct val="80000"/>
              </a:lnSpc>
            </a:pPr>
            <a:r>
              <a:rPr lang="it-IT" sz="1700" dirty="0" err="1"/>
              <a:t>Sebina</a:t>
            </a:r>
            <a:r>
              <a:rPr lang="it-IT" sz="1700" dirty="0"/>
              <a:t> (futuro)	</a:t>
            </a:r>
          </a:p>
          <a:p>
            <a:pPr>
              <a:lnSpc>
                <a:spcPct val="80000"/>
              </a:lnSpc>
            </a:pPr>
            <a:r>
              <a:rPr lang="en-GB" sz="1700" dirty="0"/>
              <a:t>Drupal</a:t>
            </a:r>
          </a:p>
          <a:p>
            <a:pPr>
              <a:lnSpc>
                <a:spcPct val="80000"/>
              </a:lnSpc>
            </a:pPr>
            <a:r>
              <a:rPr lang="en-GB" sz="1700" dirty="0" err="1"/>
              <a:t>Joomla</a:t>
            </a:r>
            <a:endParaRPr lang="en-GB" sz="1700" dirty="0"/>
          </a:p>
          <a:p>
            <a:pPr>
              <a:lnSpc>
                <a:spcPct val="80000"/>
              </a:lnSpc>
            </a:pPr>
            <a:r>
              <a:rPr lang="en-GB" sz="1700" dirty="0"/>
              <a:t>RT (</a:t>
            </a:r>
            <a:r>
              <a:rPr lang="en-GB" sz="1700" dirty="0" err="1"/>
              <a:t>BestPractical</a:t>
            </a:r>
            <a:r>
              <a:rPr lang="en-GB" sz="1700" dirty="0"/>
              <a:t>), help desk on-line</a:t>
            </a:r>
          </a:p>
          <a:p>
            <a:pPr>
              <a:lnSpc>
                <a:spcPct val="80000"/>
              </a:lnSpc>
            </a:pPr>
            <a:r>
              <a:rPr lang="en-GB" sz="1700" dirty="0"/>
              <a:t>mini-</a:t>
            </a:r>
            <a:r>
              <a:rPr lang="en-GB" sz="1700" dirty="0" err="1"/>
              <a:t>applicazioni</a:t>
            </a:r>
            <a:r>
              <a:rPr lang="en-GB" sz="1700" dirty="0"/>
              <a:t> </a:t>
            </a:r>
            <a:r>
              <a:rPr lang="en-GB" sz="1700" dirty="0" smtClean="0"/>
              <a:t>interne</a:t>
            </a:r>
          </a:p>
          <a:p>
            <a:pPr>
              <a:lnSpc>
                <a:spcPct val="80000"/>
              </a:lnSpc>
              <a:buBlip>
                <a:blip r:embed="rId2"/>
              </a:buBlip>
            </a:pPr>
            <a:r>
              <a:rPr lang="it-IT" sz="1700" dirty="0" smtClean="0"/>
              <a:t>SIR </a:t>
            </a:r>
            <a:r>
              <a:rPr lang="it-IT" sz="1700" dirty="0"/>
              <a:t>(Sistema integrato di reportistica)</a:t>
            </a:r>
          </a:p>
          <a:p>
            <a:pPr>
              <a:lnSpc>
                <a:spcPct val="80000"/>
              </a:lnSpc>
              <a:buBlip>
                <a:blip r:embed="rId2"/>
              </a:buBlip>
            </a:pPr>
            <a:r>
              <a:rPr lang="it-IT" sz="1700" dirty="0"/>
              <a:t>Valutazione della qualità della ricerca</a:t>
            </a:r>
          </a:p>
          <a:p>
            <a:pPr>
              <a:lnSpc>
                <a:spcPct val="80000"/>
              </a:lnSpc>
              <a:buBlip>
                <a:blip r:embed="rId2"/>
              </a:buBlip>
            </a:pPr>
            <a:r>
              <a:rPr lang="it-IT" sz="1700" dirty="0" smtClean="0"/>
              <a:t>Part </a:t>
            </a:r>
            <a:r>
              <a:rPr lang="it-IT" sz="1700" dirty="0"/>
              <a:t>time studenti</a:t>
            </a:r>
          </a:p>
          <a:p>
            <a:pPr>
              <a:lnSpc>
                <a:spcPct val="80000"/>
              </a:lnSpc>
              <a:buBlip>
                <a:blip r:embed="rId2"/>
              </a:buBlip>
            </a:pPr>
            <a:r>
              <a:rPr lang="it-IT" sz="1700" dirty="0"/>
              <a:t>Orientamento studenti"</a:t>
            </a:r>
          </a:p>
          <a:p>
            <a:pPr>
              <a:lnSpc>
                <a:spcPct val="80000"/>
              </a:lnSpc>
            </a:pPr>
            <a:endParaRPr lang="it-IT" sz="1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8C9FBC-BE01-44EA-BE59-807CFCC8C119}" type="slidenum">
              <a:rPr lang="it-IT"/>
              <a:pPr/>
              <a:t>18</a:t>
            </a:fld>
            <a:endParaRPr lang="it-IT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553328"/>
              </p:ext>
            </p:extLst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40" name="AutoShape 4"/>
          <p:cNvSpPr>
            <a:spLocks noChangeArrowheads="1"/>
          </p:cNvSpPr>
          <p:nvPr/>
        </p:nvSpPr>
        <p:spPr bwMode="auto">
          <a:xfrm>
            <a:off x="4859338" y="0"/>
            <a:ext cx="4284662" cy="3500438"/>
          </a:xfrm>
          <a:prstGeom prst="irregularSeal1">
            <a:avLst/>
          </a:prstGeom>
          <a:gradFill rotWithShape="1">
            <a:gsLst>
              <a:gs pos="0">
                <a:srgbClr val="CCFF66"/>
              </a:gs>
              <a:gs pos="100000">
                <a:srgbClr val="00CC00"/>
              </a:gs>
            </a:gsLst>
            <a:lin ang="5400000" scaled="1"/>
          </a:gra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/>
              <a:t>L’utilizzo dell’IDP sulle</a:t>
            </a:r>
            <a:br>
              <a:rPr lang="it-IT"/>
            </a:br>
            <a:r>
              <a:rPr lang="it-IT"/>
              <a:t>risorse interne</a:t>
            </a:r>
            <a:br>
              <a:rPr lang="it-IT"/>
            </a:br>
            <a:r>
              <a:rPr lang="it-IT"/>
              <a:t>spinge verso il SSO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2075"/>
            <a:ext cx="7921625" cy="1190625"/>
          </a:xfrm>
        </p:spPr>
        <p:txBody>
          <a:bodyPr/>
          <a:lstStyle/>
          <a:p>
            <a:r>
              <a:rPr lang="it-IT" dirty="0"/>
              <a:t>Single </a:t>
            </a:r>
            <a:r>
              <a:rPr lang="it-IT" dirty="0" err="1"/>
              <a:t>Sign</a:t>
            </a:r>
            <a:r>
              <a:rPr lang="it-IT" dirty="0"/>
              <a:t>-On per </a:t>
            </a:r>
            <a:br>
              <a:rPr lang="it-IT" dirty="0"/>
            </a:br>
            <a:r>
              <a:rPr lang="it-IT" dirty="0" smtClean="0"/>
              <a:t>l’Organizzazione – Marzo 2010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8C9FBC-BE01-44EA-BE59-807CFCC8C119}" type="slidenum">
              <a:rPr lang="it-IT"/>
              <a:pPr/>
              <a:t>19</a:t>
            </a:fld>
            <a:endParaRPr lang="it-IT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1855766"/>
              </p:ext>
            </p:extLst>
          </p:nvPr>
        </p:nvGraphicFramePr>
        <p:xfrm>
          <a:off x="323528" y="1844824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40" name="AutoShape 4"/>
          <p:cNvSpPr>
            <a:spLocks noChangeArrowheads="1"/>
          </p:cNvSpPr>
          <p:nvPr/>
        </p:nvSpPr>
        <p:spPr bwMode="auto">
          <a:xfrm>
            <a:off x="4859338" y="260648"/>
            <a:ext cx="4284662" cy="3500438"/>
          </a:xfrm>
          <a:prstGeom prst="irregularSeal1">
            <a:avLst/>
          </a:prstGeom>
          <a:gradFill rotWithShape="1">
            <a:gsLst>
              <a:gs pos="0">
                <a:srgbClr val="CCFF66"/>
              </a:gs>
              <a:gs pos="100000">
                <a:srgbClr val="00CC00"/>
              </a:gs>
            </a:gsLst>
            <a:lin ang="5400000" scaled="1"/>
          </a:gra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dirty="0"/>
              <a:t>L’utilizzo dell’IDP sulle</a:t>
            </a:r>
            <a:br>
              <a:rPr lang="it-IT" dirty="0"/>
            </a:br>
            <a:r>
              <a:rPr lang="it-IT" dirty="0"/>
              <a:t>risorse interne</a:t>
            </a:r>
            <a:br>
              <a:rPr lang="it-IT" dirty="0"/>
            </a:br>
            <a:r>
              <a:rPr lang="it-IT" dirty="0"/>
              <a:t>spinge verso il SSO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2075"/>
            <a:ext cx="7921625" cy="1190625"/>
          </a:xfrm>
        </p:spPr>
        <p:txBody>
          <a:bodyPr/>
          <a:lstStyle/>
          <a:p>
            <a:r>
              <a:rPr lang="it-IT" dirty="0"/>
              <a:t>Single </a:t>
            </a:r>
            <a:r>
              <a:rPr lang="it-IT" dirty="0" err="1"/>
              <a:t>Sign</a:t>
            </a:r>
            <a:r>
              <a:rPr lang="it-IT" dirty="0"/>
              <a:t>-On per </a:t>
            </a:r>
            <a:br>
              <a:rPr lang="it-IT" dirty="0"/>
            </a:br>
            <a:r>
              <a:rPr lang="it-IT" dirty="0" smtClean="0"/>
              <a:t>l’Organizzazione – Ottobre 2010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21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7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A45270-C580-4680-8989-A72FF29B10F1}" type="slidenum">
              <a:rPr lang="it-IT"/>
              <a:pPr/>
              <a:t>2</a:t>
            </a:fld>
            <a:endParaRPr lang="it-IT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4" y="92075"/>
            <a:ext cx="8640763" cy="1190625"/>
          </a:xfrm>
        </p:spPr>
        <p:txBody>
          <a:bodyPr/>
          <a:lstStyle/>
          <a:p>
            <a:r>
              <a:rPr lang="it-IT" dirty="0"/>
              <a:t>Versione IDP </a:t>
            </a:r>
            <a:r>
              <a:rPr lang="it-IT" dirty="0" smtClean="0"/>
              <a:t>Software – Marzo 2010</a:t>
            </a:r>
            <a:endParaRPr lang="it-IT" dirty="0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956232"/>
              </p:ext>
            </p:extLst>
          </p:nvPr>
        </p:nvGraphicFramePr>
        <p:xfrm>
          <a:off x="300038" y="1562100"/>
          <a:ext cx="8643937" cy="433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45" name="AutoShape 5"/>
          <p:cNvSpPr>
            <a:spLocks noChangeArrowheads="1"/>
          </p:cNvSpPr>
          <p:nvPr/>
        </p:nvSpPr>
        <p:spPr bwMode="auto">
          <a:xfrm>
            <a:off x="5292725" y="836613"/>
            <a:ext cx="3598863" cy="27638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524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 dirty="0" err="1">
                <a:latin typeface="Trebuchet MS" pitchFamily="34" charset="0"/>
              </a:rPr>
              <a:t>Shib</a:t>
            </a:r>
            <a:endParaRPr lang="en-US" b="1" dirty="0">
              <a:latin typeface="Trebuchet MS" pitchFamily="34" charset="0"/>
            </a:endParaRPr>
          </a:p>
          <a:p>
            <a:r>
              <a:rPr lang="en-US" b="1" dirty="0">
                <a:latin typeface="Trebuchet MS" pitchFamily="34" charset="0"/>
              </a:rPr>
              <a:t>v1.3  </a:t>
            </a:r>
            <a:r>
              <a:rPr lang="en-US" b="1" dirty="0" err="1">
                <a:latin typeface="Trebuchet MS" pitchFamily="34" charset="0"/>
              </a:rPr>
              <a:t>passerà</a:t>
            </a:r>
            <a:r>
              <a:rPr lang="en-US" b="1" dirty="0">
                <a:latin typeface="Trebuchet MS" pitchFamily="34" charset="0"/>
              </a:rPr>
              <a:t> </a:t>
            </a:r>
          </a:p>
          <a:p>
            <a:r>
              <a:rPr lang="en-US" b="1" dirty="0">
                <a:latin typeface="Trebuchet MS" pitchFamily="34" charset="0"/>
              </a:rPr>
              <a:t>a Earlier / </a:t>
            </a:r>
          </a:p>
          <a:p>
            <a:r>
              <a:rPr lang="en-US" b="1" dirty="0">
                <a:latin typeface="Trebuchet MS" pitchFamily="34" charset="0"/>
              </a:rPr>
              <a:t>Unsupported </a:t>
            </a:r>
          </a:p>
          <a:p>
            <a:r>
              <a:rPr lang="en-US" b="1" dirty="0">
                <a:latin typeface="Trebuchet MS" pitchFamily="34" charset="0"/>
              </a:rPr>
              <a:t>category  </a:t>
            </a:r>
            <a:r>
              <a:rPr lang="en-US" b="1" dirty="0" err="1">
                <a:latin typeface="Trebuchet MS" pitchFamily="34" charset="0"/>
              </a:rPr>
              <a:t>il</a:t>
            </a:r>
            <a:r>
              <a:rPr lang="en-US" b="1" dirty="0">
                <a:latin typeface="Trebuchet MS" pitchFamily="34" charset="0"/>
              </a:rPr>
              <a:t> </a:t>
            </a:r>
            <a:r>
              <a:rPr lang="en-US" b="1" dirty="0" smtClean="0">
                <a:latin typeface="Trebuchet MS" pitchFamily="34" charset="0"/>
              </a:rPr>
              <a:t>30/06/2010</a:t>
            </a:r>
          </a:p>
          <a:p>
            <a:endParaRPr lang="en-US" b="1" dirty="0" smtClean="0">
              <a:latin typeface="Trebuchet MS" pitchFamily="34" charset="0"/>
            </a:endParaRPr>
          </a:p>
          <a:p>
            <a:endParaRPr lang="it-IT" b="1" dirty="0">
              <a:latin typeface="Trebuchet MS" pitchFamily="34" charset="0"/>
            </a:endParaRPr>
          </a:p>
        </p:txBody>
      </p:sp>
      <p:sp>
        <p:nvSpPr>
          <p:cNvPr id="61446" name="AutoShape 6"/>
          <p:cNvSpPr>
            <a:spLocks noChangeArrowheads="1"/>
          </p:cNvSpPr>
          <p:nvPr/>
        </p:nvSpPr>
        <p:spPr bwMode="auto">
          <a:xfrm>
            <a:off x="250825" y="2205038"/>
            <a:ext cx="3598863" cy="27638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524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 dirty="0">
                <a:latin typeface="Trebuchet MS" pitchFamily="34" charset="0"/>
              </a:rPr>
              <a:t>NO </a:t>
            </a:r>
            <a:br>
              <a:rPr lang="en-US" b="1" dirty="0">
                <a:latin typeface="Trebuchet MS" pitchFamily="34" charset="0"/>
              </a:rPr>
            </a:br>
            <a:r>
              <a:rPr lang="it-IT" b="1" dirty="0" err="1">
                <a:latin typeface="Trebuchet MS" pitchFamily="34" charset="0"/>
              </a:rPr>
              <a:t>backward</a:t>
            </a:r>
            <a:r>
              <a:rPr lang="it-IT" b="1" dirty="0">
                <a:latin typeface="Trebuchet MS" pitchFamily="34" charset="0"/>
              </a:rPr>
              <a:t> </a:t>
            </a:r>
            <a:br>
              <a:rPr lang="it-IT" b="1" dirty="0">
                <a:latin typeface="Trebuchet MS" pitchFamily="34" charset="0"/>
              </a:rPr>
            </a:br>
            <a:r>
              <a:rPr lang="it-IT" b="1" dirty="0" err="1">
                <a:latin typeface="Trebuchet MS" pitchFamily="34" charset="0"/>
              </a:rPr>
              <a:t>compatibility</a:t>
            </a:r>
            <a:r>
              <a:rPr lang="it-IT" b="1" dirty="0">
                <a:latin typeface="Trebuchet MS" pitchFamily="34" charset="0"/>
              </a:rPr>
              <a:t/>
            </a:r>
            <a:br>
              <a:rPr lang="it-IT" b="1" dirty="0">
                <a:latin typeface="Trebuchet MS" pitchFamily="34" charset="0"/>
              </a:rPr>
            </a:br>
            <a:r>
              <a:rPr lang="it-IT" b="1" dirty="0">
                <a:latin typeface="Trebuchet MS" pitchFamily="34" charset="0"/>
              </a:rPr>
              <a:t/>
            </a:r>
            <a:br>
              <a:rPr lang="it-IT" b="1" dirty="0">
                <a:latin typeface="Trebuchet MS" pitchFamily="34" charset="0"/>
              </a:rPr>
            </a:br>
            <a:r>
              <a:rPr lang="it-IT" b="1" dirty="0">
                <a:latin typeface="Trebuchet MS" pitchFamily="34" charset="0"/>
              </a:rPr>
              <a:t>NO security </a:t>
            </a:r>
            <a:r>
              <a:rPr lang="it-IT" b="1" dirty="0" err="1" smtClean="0">
                <a:latin typeface="Trebuchet MS" pitchFamily="34" charset="0"/>
              </a:rPr>
              <a:t>updates</a:t>
            </a:r>
            <a:endParaRPr lang="it-IT" b="1" dirty="0" smtClean="0">
              <a:latin typeface="Trebuchet MS" pitchFamily="34" charset="0"/>
            </a:endParaRPr>
          </a:p>
          <a:p>
            <a:endParaRPr lang="it-IT" b="1" dirty="0">
              <a:latin typeface="Trebuchet MS" pitchFamily="34" charset="0"/>
            </a:endParaRPr>
          </a:p>
          <a:p>
            <a:endParaRPr lang="it-IT" b="1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0CBF96-09AC-4380-871E-B6F7879BAB7C}" type="slidenum">
              <a:rPr lang="it-IT"/>
              <a:pPr/>
              <a:t>20</a:t>
            </a:fld>
            <a:endParaRPr lang="it-IT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92075"/>
            <a:ext cx="8497888" cy="1190625"/>
          </a:xfrm>
        </p:spPr>
        <p:txBody>
          <a:bodyPr/>
          <a:lstStyle/>
          <a:p>
            <a:r>
              <a:rPr lang="it-IT" dirty="0"/>
              <a:t>Chi usa le Risorse Federate in IDEM</a:t>
            </a:r>
            <a:r>
              <a:rPr lang="it-IT" dirty="0" smtClean="0"/>
              <a:t>?</a:t>
            </a:r>
            <a:br>
              <a:rPr lang="it-IT" dirty="0" smtClean="0"/>
            </a:br>
            <a:r>
              <a:rPr lang="it-IT" dirty="0" smtClean="0"/>
              <a:t>Aprile 2010 </a:t>
            </a:r>
            <a:endParaRPr lang="it-IT" dirty="0"/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8" name="AutoShape 6"/>
          <p:cNvSpPr>
            <a:spLocks noChangeArrowheads="1"/>
          </p:cNvSpPr>
          <p:nvPr/>
        </p:nvSpPr>
        <p:spPr bwMode="auto">
          <a:xfrm>
            <a:off x="3132138" y="1628775"/>
            <a:ext cx="3455987" cy="2808288"/>
          </a:xfrm>
          <a:prstGeom prst="irregularSeal1">
            <a:avLst/>
          </a:prstGeom>
          <a:gradFill rotWithShape="1">
            <a:gsLst>
              <a:gs pos="0">
                <a:srgbClr val="CCFF66"/>
              </a:gs>
              <a:gs pos="100000">
                <a:srgbClr val="00CC00"/>
              </a:gs>
            </a:gsLst>
            <a:lin ang="5400000" scaled="1"/>
          </a:gra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/>
              <a:t>Chi ha iniziato</a:t>
            </a:r>
            <a:br>
              <a:rPr lang="it-IT"/>
            </a:br>
            <a:r>
              <a:rPr lang="it-IT"/>
              <a:t>l’institutional</a:t>
            </a:r>
            <a:br>
              <a:rPr lang="it-IT"/>
            </a:br>
            <a:r>
              <a:rPr lang="it-IT"/>
              <a:t>roll-out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0CBF96-09AC-4380-871E-B6F7879BAB7C}" type="slidenum">
              <a:rPr lang="it-IT"/>
              <a:pPr/>
              <a:t>21</a:t>
            </a:fld>
            <a:endParaRPr lang="it-IT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92075"/>
            <a:ext cx="8497888" cy="1190625"/>
          </a:xfrm>
        </p:spPr>
        <p:txBody>
          <a:bodyPr/>
          <a:lstStyle/>
          <a:p>
            <a:r>
              <a:rPr lang="it-IT" dirty="0"/>
              <a:t>Chi usa le Risorse Federate in IDEM</a:t>
            </a:r>
            <a:r>
              <a:rPr lang="it-IT" dirty="0" smtClean="0"/>
              <a:t>?</a:t>
            </a:r>
            <a:br>
              <a:rPr lang="it-IT" dirty="0" smtClean="0"/>
            </a:br>
            <a:r>
              <a:rPr lang="it-IT" dirty="0" smtClean="0"/>
              <a:t>Ottobre 2010 </a:t>
            </a:r>
            <a:endParaRPr lang="it-IT" dirty="0"/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457209"/>
              </p:ext>
            </p:extLst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8" name="AutoShape 6"/>
          <p:cNvSpPr>
            <a:spLocks noChangeArrowheads="1"/>
          </p:cNvSpPr>
          <p:nvPr/>
        </p:nvSpPr>
        <p:spPr bwMode="auto">
          <a:xfrm>
            <a:off x="3132138" y="1628775"/>
            <a:ext cx="3455987" cy="2808288"/>
          </a:xfrm>
          <a:prstGeom prst="irregularSeal1">
            <a:avLst/>
          </a:prstGeom>
          <a:gradFill rotWithShape="1">
            <a:gsLst>
              <a:gs pos="0">
                <a:srgbClr val="CCFF66"/>
              </a:gs>
              <a:gs pos="100000">
                <a:srgbClr val="00CC00"/>
              </a:gs>
            </a:gsLst>
            <a:lin ang="5400000" scaled="1"/>
          </a:gra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/>
              <a:t>Chi ha iniziato</a:t>
            </a:r>
            <a:br>
              <a:rPr lang="it-IT"/>
            </a:br>
            <a:r>
              <a:rPr lang="it-IT"/>
              <a:t>l’institutional</a:t>
            </a:r>
            <a:br>
              <a:rPr lang="it-IT"/>
            </a:br>
            <a:r>
              <a:rPr lang="it-IT"/>
              <a:t>roll-out</a:t>
            </a:r>
          </a:p>
        </p:txBody>
      </p:sp>
    </p:spTree>
    <p:extLst>
      <p:ext uri="{BB962C8B-B14F-4D97-AF65-F5344CB8AC3E}">
        <p14:creationId xmlns:p14="http://schemas.microsoft.com/office/powerpoint/2010/main" val="21497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6B51FB-8B73-4850-8724-4CCF10933718}" type="slidenum">
              <a:rPr lang="it-IT"/>
              <a:pPr/>
              <a:t>22</a:t>
            </a:fld>
            <a:endParaRPr lang="it-IT"/>
          </a:p>
        </p:txBody>
      </p:sp>
      <p:sp>
        <p:nvSpPr>
          <p:cNvPr id="76802" name="AutoShape 2"/>
          <p:cNvSpPr>
            <a:spLocks noChangeArrowheads="1"/>
          </p:cNvSpPr>
          <p:nvPr/>
        </p:nvSpPr>
        <p:spPr bwMode="auto">
          <a:xfrm>
            <a:off x="1403350" y="1989138"/>
            <a:ext cx="5616575" cy="316865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4000" b="1" i="1">
                <a:latin typeface="Trebuchet MS" pitchFamily="34" charset="0"/>
              </a:rPr>
              <a:t>Tematiche aperte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A36F21-8BAF-4472-90D9-BF4941A04045}" type="slidenum">
              <a:rPr lang="it-IT"/>
              <a:pPr/>
              <a:t>23</a:t>
            </a:fld>
            <a:endParaRPr lang="it-IT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3274612"/>
              </p:ext>
            </p:extLst>
          </p:nvPr>
        </p:nvGraphicFramePr>
        <p:xfrm>
          <a:off x="301625" y="1654175"/>
          <a:ext cx="8612188" cy="4316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2075"/>
            <a:ext cx="8066088" cy="1824038"/>
          </a:xfrm>
        </p:spPr>
        <p:txBody>
          <a:bodyPr/>
          <a:lstStyle/>
          <a:p>
            <a:r>
              <a:rPr lang="it-IT" sz="3200"/>
              <a:t>L’Organizzazione ha implementato un meccanismo per chiedere all’utente il Consenso per il trasferimento degli Attributi?</a:t>
            </a: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5435600" y="1557338"/>
            <a:ext cx="2592388" cy="2447925"/>
          </a:xfrm>
          <a:prstGeom prst="cloudCallout">
            <a:avLst>
              <a:gd name="adj1" fmla="val -107255"/>
              <a:gd name="adj2" fmla="val 8560"/>
            </a:avLst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it-IT"/>
              <a:t>Il problema</a:t>
            </a:r>
            <a:br>
              <a:rPr lang="it-IT"/>
            </a:br>
            <a:r>
              <a:rPr lang="it-IT"/>
              <a:t>Privacy</a:t>
            </a:r>
            <a:br>
              <a:rPr lang="it-IT"/>
            </a:br>
            <a:r>
              <a:rPr lang="it-IT"/>
              <a:t>è sentito</a:t>
            </a:r>
            <a:br>
              <a:rPr lang="it-IT"/>
            </a:br>
            <a:r>
              <a:rPr lang="it-IT"/>
              <a:t>o no?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442F67-91D3-4147-870E-86E8C618714B}" type="slidenum">
              <a:rPr lang="it-IT"/>
              <a:pPr/>
              <a:t>24</a:t>
            </a:fld>
            <a:endParaRPr lang="it-IT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L'IDP appartiene ad altre Federazioni oltre ad IDEM?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0988704"/>
              </p:ext>
            </p:extLst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420" name="AutoShape 4"/>
          <p:cNvSpPr>
            <a:spLocks noChangeArrowheads="1"/>
          </p:cNvSpPr>
          <p:nvPr/>
        </p:nvSpPr>
        <p:spPr bwMode="auto">
          <a:xfrm rot="-895784">
            <a:off x="4859338" y="692150"/>
            <a:ext cx="4033837" cy="3743325"/>
          </a:xfrm>
          <a:prstGeom prst="irregularSeal1">
            <a:avLst/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5400000" scaled="1"/>
          </a:gradFill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dirty="0"/>
              <a:t>Ambito di sviluppo</a:t>
            </a:r>
            <a:br>
              <a:rPr lang="it-IT" dirty="0"/>
            </a:br>
            <a:r>
              <a:rPr lang="it-IT" dirty="0"/>
              <a:t>con le amministrazioni</a:t>
            </a:r>
            <a:br>
              <a:rPr lang="it-IT" dirty="0"/>
            </a:br>
            <a:r>
              <a:rPr lang="it-IT" dirty="0"/>
              <a:t>comunali e </a:t>
            </a:r>
            <a:br>
              <a:rPr lang="it-IT" dirty="0"/>
            </a:br>
            <a:r>
              <a:rPr lang="it-IT" dirty="0" smtClean="0"/>
              <a:t>regionali</a:t>
            </a:r>
          </a:p>
          <a:p>
            <a:r>
              <a:rPr lang="it-IT" dirty="0" smtClean="0"/>
              <a:t>- </a:t>
            </a:r>
            <a:r>
              <a:rPr lang="it-IT" dirty="0" err="1"/>
              <a:t>e</a:t>
            </a:r>
            <a:r>
              <a:rPr lang="it-IT" dirty="0" err="1" smtClean="0"/>
              <a:t>duroam</a:t>
            </a:r>
            <a:r>
              <a:rPr lang="it-IT" dirty="0" smtClean="0"/>
              <a:t> -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85671" cy="1190625"/>
          </a:xfrm>
        </p:spPr>
        <p:txBody>
          <a:bodyPr>
            <a:normAutofit fontScale="90000"/>
          </a:bodyPr>
          <a:lstStyle/>
          <a:p>
            <a:r>
              <a:rPr lang="it-IT" dirty="0"/>
              <a:t>E' presente sul sito dell'ente in home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page </a:t>
            </a:r>
            <a:r>
              <a:rPr lang="it-IT" dirty="0"/>
              <a:t>un collegamento ai servizi IDEM</a:t>
            </a:r>
            <a:r>
              <a:rPr lang="it-IT" dirty="0" smtClean="0"/>
              <a:t>?</a:t>
            </a:r>
            <a:br>
              <a:rPr lang="it-IT" dirty="0" smtClean="0"/>
            </a:br>
            <a:r>
              <a:rPr lang="it-IT" sz="3100" dirty="0">
                <a:hlinkClick r:id="rId2"/>
              </a:rPr>
              <a:t>https://www.idem.garr.it/index.php/it/servizi/sp</a:t>
            </a:r>
            <a:endParaRPr lang="it-IT" sz="3100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111644"/>
              </p:ext>
            </p:extLst>
          </p:nvPr>
        </p:nvGraphicFramePr>
        <p:xfrm>
          <a:off x="250825" y="1600200"/>
          <a:ext cx="8713788" cy="442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Maria Laura Mantovani - GARR e UniMORE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3820AA-5DB5-4C61-9063-220E414F4498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364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0824" y="92075"/>
            <a:ext cx="8785671" cy="1536725"/>
          </a:xfrm>
        </p:spPr>
        <p:txBody>
          <a:bodyPr>
            <a:normAutofit fontScale="90000"/>
          </a:bodyPr>
          <a:lstStyle/>
          <a:p>
            <a:r>
              <a:rPr lang="it-IT" dirty="0"/>
              <a:t>E' stato comunicato tramite mail agli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utenti </a:t>
            </a:r>
            <a:r>
              <a:rPr lang="it-IT" dirty="0"/>
              <a:t>dell'ente che possono fruire dei servizi federati IDEM?</a:t>
            </a: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136509"/>
              </p:ext>
            </p:extLst>
          </p:nvPr>
        </p:nvGraphicFramePr>
        <p:xfrm>
          <a:off x="250825" y="1600200"/>
          <a:ext cx="8713788" cy="442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Maria Laura Mantovani - GARR e UniMORE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3820AA-5DB5-4C61-9063-220E414F4498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735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0824" y="92075"/>
            <a:ext cx="8785671" cy="1536725"/>
          </a:xfrm>
        </p:spPr>
        <p:txBody>
          <a:bodyPr>
            <a:normAutofit fontScale="90000"/>
          </a:bodyPr>
          <a:lstStyle/>
          <a:p>
            <a:r>
              <a:rPr lang="it-IT" dirty="0"/>
              <a:t> I servizi IDEM sono stati indicati,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insieme </a:t>
            </a:r>
            <a:r>
              <a:rPr lang="it-IT" dirty="0"/>
              <a:t>agli altri servizi dell'ente, in materiale cartaceo stampato e distribuito? </a:t>
            </a: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9381625"/>
              </p:ext>
            </p:extLst>
          </p:nvPr>
        </p:nvGraphicFramePr>
        <p:xfrm>
          <a:off x="250825" y="1600200"/>
          <a:ext cx="8713788" cy="442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Maria Laura Mantovani - GARR e UniMORE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3820AA-5DB5-4C61-9063-220E414F4498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735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0824" y="92075"/>
            <a:ext cx="8785671" cy="2184797"/>
          </a:xfrm>
        </p:spPr>
        <p:txBody>
          <a:bodyPr>
            <a:noAutofit/>
          </a:bodyPr>
          <a:lstStyle/>
          <a:p>
            <a:r>
              <a:rPr lang="it-IT" sz="2800" dirty="0"/>
              <a:t> E' stato organizzato all'interno dell'ente </a:t>
            </a: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dirty="0" smtClean="0"/>
              <a:t>qualche </a:t>
            </a:r>
            <a:r>
              <a:rPr lang="it-IT" sz="2800" dirty="0"/>
              <a:t>evento per informare della disponibilità dei servizi IDEM o è stato utilizzata l'opportunità di altri eventi promozionali per informare dei servizi di idem? </a:t>
            </a: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4038518"/>
              </p:ext>
            </p:extLst>
          </p:nvPr>
        </p:nvGraphicFramePr>
        <p:xfrm>
          <a:off x="250825" y="1600200"/>
          <a:ext cx="8713788" cy="442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Maria Laura Mantovani - GARR e UniMORE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3820AA-5DB5-4C61-9063-220E414F4498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735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7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A45270-C580-4680-8989-A72FF29B10F1}" type="slidenum">
              <a:rPr lang="it-IT"/>
              <a:pPr/>
              <a:t>3</a:t>
            </a:fld>
            <a:endParaRPr lang="it-IT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4" y="92075"/>
            <a:ext cx="8640763" cy="1190625"/>
          </a:xfrm>
        </p:spPr>
        <p:txBody>
          <a:bodyPr/>
          <a:lstStyle/>
          <a:p>
            <a:r>
              <a:rPr lang="it-IT" dirty="0"/>
              <a:t>Versione IDP </a:t>
            </a:r>
            <a:r>
              <a:rPr lang="it-IT" dirty="0" smtClean="0"/>
              <a:t>Software – Ottobre 2010</a:t>
            </a:r>
            <a:endParaRPr lang="it-IT" dirty="0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199784"/>
              </p:ext>
            </p:extLst>
          </p:nvPr>
        </p:nvGraphicFramePr>
        <p:xfrm>
          <a:off x="300038" y="1562100"/>
          <a:ext cx="8643937" cy="433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45" name="AutoShape 5"/>
          <p:cNvSpPr>
            <a:spLocks noChangeArrowheads="1"/>
          </p:cNvSpPr>
          <p:nvPr/>
        </p:nvSpPr>
        <p:spPr bwMode="auto">
          <a:xfrm>
            <a:off x="5292725" y="980728"/>
            <a:ext cx="3598863" cy="2880419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524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 dirty="0" err="1">
                <a:latin typeface="Trebuchet MS" pitchFamily="34" charset="0"/>
              </a:rPr>
              <a:t>Shib</a:t>
            </a:r>
            <a:endParaRPr lang="en-US" b="1" dirty="0">
              <a:latin typeface="Trebuchet MS" pitchFamily="34" charset="0"/>
            </a:endParaRPr>
          </a:p>
          <a:p>
            <a:r>
              <a:rPr lang="en-US" b="1" dirty="0">
                <a:latin typeface="Trebuchet MS" pitchFamily="34" charset="0"/>
              </a:rPr>
              <a:t>v1.3  </a:t>
            </a:r>
            <a:r>
              <a:rPr lang="en-US" b="1" dirty="0" smtClean="0">
                <a:latin typeface="Trebuchet MS" pitchFamily="34" charset="0"/>
              </a:rPr>
              <a:t>è </a:t>
            </a:r>
            <a:r>
              <a:rPr lang="en-US" b="1" dirty="0" err="1" smtClean="0">
                <a:latin typeface="Trebuchet MS" pitchFamily="34" charset="0"/>
              </a:rPr>
              <a:t>passato</a:t>
            </a:r>
            <a:r>
              <a:rPr lang="en-US" b="1" dirty="0" smtClean="0">
                <a:latin typeface="Trebuchet MS" pitchFamily="34" charset="0"/>
              </a:rPr>
              <a:t> </a:t>
            </a:r>
            <a:endParaRPr lang="en-US" b="1" dirty="0">
              <a:latin typeface="Trebuchet MS" pitchFamily="34" charset="0"/>
            </a:endParaRPr>
          </a:p>
          <a:p>
            <a:r>
              <a:rPr lang="en-US" b="1" dirty="0">
                <a:latin typeface="Trebuchet MS" pitchFamily="34" charset="0"/>
              </a:rPr>
              <a:t>a Earlier / </a:t>
            </a:r>
          </a:p>
          <a:p>
            <a:r>
              <a:rPr lang="en-US" b="1" dirty="0">
                <a:latin typeface="Trebuchet MS" pitchFamily="34" charset="0"/>
              </a:rPr>
              <a:t>Unsupported </a:t>
            </a:r>
          </a:p>
          <a:p>
            <a:r>
              <a:rPr lang="en-US" b="1" dirty="0">
                <a:latin typeface="Trebuchet MS" pitchFamily="34" charset="0"/>
              </a:rPr>
              <a:t>category  </a:t>
            </a:r>
            <a:r>
              <a:rPr lang="en-US" b="1" dirty="0" err="1">
                <a:latin typeface="Trebuchet MS" pitchFamily="34" charset="0"/>
              </a:rPr>
              <a:t>il</a:t>
            </a:r>
            <a:r>
              <a:rPr lang="en-US" b="1" dirty="0">
                <a:latin typeface="Trebuchet MS" pitchFamily="34" charset="0"/>
              </a:rPr>
              <a:t> </a:t>
            </a:r>
            <a:r>
              <a:rPr lang="en-US" b="1" dirty="0" smtClean="0">
                <a:latin typeface="Trebuchet MS" pitchFamily="34" charset="0"/>
              </a:rPr>
              <a:t>30/06/2010</a:t>
            </a:r>
          </a:p>
          <a:p>
            <a:endParaRPr lang="it-IT" b="1" dirty="0">
              <a:latin typeface="Trebuchet MS" pitchFamily="34" charset="0"/>
            </a:endParaRPr>
          </a:p>
        </p:txBody>
      </p:sp>
      <p:sp>
        <p:nvSpPr>
          <p:cNvPr id="61446" name="AutoShape 6"/>
          <p:cNvSpPr>
            <a:spLocks noChangeArrowheads="1"/>
          </p:cNvSpPr>
          <p:nvPr/>
        </p:nvSpPr>
        <p:spPr bwMode="auto">
          <a:xfrm>
            <a:off x="250825" y="2205038"/>
            <a:ext cx="3598863" cy="27638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524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 dirty="0">
                <a:latin typeface="Trebuchet MS" pitchFamily="34" charset="0"/>
              </a:rPr>
              <a:t>NO </a:t>
            </a:r>
            <a:br>
              <a:rPr lang="en-US" b="1" dirty="0">
                <a:latin typeface="Trebuchet MS" pitchFamily="34" charset="0"/>
              </a:rPr>
            </a:br>
            <a:r>
              <a:rPr lang="it-IT" b="1" dirty="0" err="1">
                <a:latin typeface="Trebuchet MS" pitchFamily="34" charset="0"/>
              </a:rPr>
              <a:t>backward</a:t>
            </a:r>
            <a:r>
              <a:rPr lang="it-IT" b="1" dirty="0">
                <a:latin typeface="Trebuchet MS" pitchFamily="34" charset="0"/>
              </a:rPr>
              <a:t> </a:t>
            </a:r>
            <a:br>
              <a:rPr lang="it-IT" b="1" dirty="0">
                <a:latin typeface="Trebuchet MS" pitchFamily="34" charset="0"/>
              </a:rPr>
            </a:br>
            <a:r>
              <a:rPr lang="it-IT" b="1" dirty="0" err="1">
                <a:latin typeface="Trebuchet MS" pitchFamily="34" charset="0"/>
              </a:rPr>
              <a:t>compatibility</a:t>
            </a:r>
            <a:r>
              <a:rPr lang="it-IT" b="1" dirty="0">
                <a:latin typeface="Trebuchet MS" pitchFamily="34" charset="0"/>
              </a:rPr>
              <a:t/>
            </a:r>
            <a:br>
              <a:rPr lang="it-IT" b="1" dirty="0">
                <a:latin typeface="Trebuchet MS" pitchFamily="34" charset="0"/>
              </a:rPr>
            </a:br>
            <a:r>
              <a:rPr lang="it-IT" b="1" dirty="0">
                <a:latin typeface="Trebuchet MS" pitchFamily="34" charset="0"/>
              </a:rPr>
              <a:t/>
            </a:r>
            <a:br>
              <a:rPr lang="it-IT" b="1" dirty="0">
                <a:latin typeface="Trebuchet MS" pitchFamily="34" charset="0"/>
              </a:rPr>
            </a:br>
            <a:r>
              <a:rPr lang="it-IT" b="1" dirty="0">
                <a:latin typeface="Trebuchet MS" pitchFamily="34" charset="0"/>
              </a:rPr>
              <a:t>NO security </a:t>
            </a:r>
            <a:r>
              <a:rPr lang="it-IT" b="1" dirty="0" err="1" smtClean="0">
                <a:latin typeface="Trebuchet MS" pitchFamily="34" charset="0"/>
              </a:rPr>
              <a:t>updates</a:t>
            </a:r>
            <a:endParaRPr lang="it-IT" b="1" dirty="0" smtClean="0">
              <a:latin typeface="Trebuchet MS" pitchFamily="34" charset="0"/>
            </a:endParaRPr>
          </a:p>
          <a:p>
            <a:endParaRPr lang="it-IT" b="1" dirty="0">
              <a:latin typeface="Trebuchet MS" pitchFamily="34" charset="0"/>
            </a:endParaRPr>
          </a:p>
          <a:p>
            <a:endParaRPr lang="it-IT" b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38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1FC23F-FEC3-4F59-87C8-7382D34C077B}" type="slidenum">
              <a:rPr lang="it-IT"/>
              <a:pPr/>
              <a:t>4</a:t>
            </a:fld>
            <a:endParaRPr lang="it-IT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4" y="92075"/>
            <a:ext cx="8785671" cy="1190625"/>
          </a:xfrm>
        </p:spPr>
        <p:txBody>
          <a:bodyPr/>
          <a:lstStyle/>
          <a:p>
            <a:r>
              <a:rPr lang="it-IT" dirty="0"/>
              <a:t>IDP Sistema </a:t>
            </a:r>
            <a:r>
              <a:rPr lang="it-IT" dirty="0" smtClean="0"/>
              <a:t>Operativo – Marzo 2010</a:t>
            </a:r>
            <a:endParaRPr lang="it-IT" dirty="0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1FC23F-FEC3-4F59-87C8-7382D34C077B}" type="slidenum">
              <a:rPr lang="it-IT"/>
              <a:pPr/>
              <a:t>5</a:t>
            </a:fld>
            <a:endParaRPr lang="it-IT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4" y="92075"/>
            <a:ext cx="8785671" cy="1190625"/>
          </a:xfrm>
        </p:spPr>
        <p:txBody>
          <a:bodyPr/>
          <a:lstStyle/>
          <a:p>
            <a:r>
              <a:rPr lang="it-IT" dirty="0"/>
              <a:t>IDP Sistema </a:t>
            </a:r>
            <a:r>
              <a:rPr lang="it-IT" dirty="0" smtClean="0"/>
              <a:t>Operativo – Ottobre 2010</a:t>
            </a:r>
            <a:endParaRPr lang="it-IT" dirty="0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81377"/>
              </p:ext>
            </p:extLst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46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BE686A-3249-4842-B8D0-ADF84C96DD95}" type="slidenum">
              <a:rPr lang="it-IT"/>
              <a:pPr/>
              <a:t>6</a:t>
            </a:fld>
            <a:endParaRPr lang="it-IT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IDP </a:t>
            </a:r>
            <a:r>
              <a:rPr lang="it-IT" dirty="0" err="1"/>
              <a:t>Backend</a:t>
            </a:r>
            <a:r>
              <a:rPr lang="it-IT" dirty="0"/>
              <a:t> </a:t>
            </a:r>
            <a:r>
              <a:rPr lang="it-IT" dirty="0" smtClean="0"/>
              <a:t>DB – Marzo 2010</a:t>
            </a:r>
            <a:endParaRPr lang="it-IT" dirty="0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BE686A-3249-4842-B8D0-ADF84C96DD95}" type="slidenum">
              <a:rPr lang="it-IT"/>
              <a:pPr/>
              <a:t>7</a:t>
            </a:fld>
            <a:endParaRPr lang="it-IT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IDP </a:t>
            </a:r>
            <a:r>
              <a:rPr lang="it-IT" dirty="0" err="1"/>
              <a:t>Backend</a:t>
            </a:r>
            <a:r>
              <a:rPr lang="it-IT" dirty="0"/>
              <a:t> </a:t>
            </a:r>
            <a:r>
              <a:rPr lang="it-IT" dirty="0" smtClean="0"/>
              <a:t>DB – Ottobre 2010</a:t>
            </a:r>
            <a:endParaRPr lang="it-IT" dirty="0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197564"/>
              </p:ext>
            </p:extLst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1309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16AC52-A380-45BE-A52A-3B2F3C5233BE}" type="slidenum">
              <a:rPr lang="it-IT"/>
              <a:pPr/>
              <a:t>8</a:t>
            </a:fld>
            <a:endParaRPr lang="it-IT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IDP 2° </a:t>
            </a:r>
            <a:r>
              <a:rPr lang="it-IT" dirty="0" err="1"/>
              <a:t>Backend</a:t>
            </a:r>
            <a:r>
              <a:rPr lang="it-IT" dirty="0"/>
              <a:t> </a:t>
            </a:r>
            <a:r>
              <a:rPr lang="it-IT" dirty="0" smtClean="0"/>
              <a:t>DB – Marzo 2010</a:t>
            </a:r>
            <a:endParaRPr lang="it-IT" dirty="0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Maria Laura Mantovani - GARR e UniMORE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16AC52-A380-45BE-A52A-3B2F3C5233BE}" type="slidenum">
              <a:rPr lang="it-IT"/>
              <a:pPr/>
              <a:t>9</a:t>
            </a:fld>
            <a:endParaRPr lang="it-IT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4" y="92075"/>
            <a:ext cx="8137599" cy="1190625"/>
          </a:xfrm>
        </p:spPr>
        <p:txBody>
          <a:bodyPr/>
          <a:lstStyle/>
          <a:p>
            <a:r>
              <a:rPr lang="it-IT" dirty="0"/>
              <a:t>IDP 2° </a:t>
            </a:r>
            <a:r>
              <a:rPr lang="it-IT" dirty="0" err="1"/>
              <a:t>Backend</a:t>
            </a:r>
            <a:r>
              <a:rPr lang="it-IT" dirty="0"/>
              <a:t> </a:t>
            </a:r>
            <a:r>
              <a:rPr lang="it-IT" dirty="0" smtClean="0"/>
              <a:t>DB – Ottobre 2010</a:t>
            </a:r>
            <a:endParaRPr lang="it-IT" dirty="0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2825473"/>
              </p:ext>
            </p:extLst>
          </p:nvPr>
        </p:nvGraphicFramePr>
        <p:xfrm>
          <a:off x="301625" y="1652588"/>
          <a:ext cx="8612188" cy="431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796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F9900"/>
            </a:gs>
            <a:gs pos="100000">
              <a:srgbClr val="FFFF00"/>
            </a:gs>
          </a:gsLst>
          <a:lin ang="5400000" scaled="1"/>
        </a:gra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pact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F9900"/>
            </a:gs>
            <a:gs pos="100000">
              <a:srgbClr val="FFFF00"/>
            </a:gs>
          </a:gsLst>
          <a:lin ang="5400000" scaled="1"/>
        </a:gra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pact" pitchFamily="34" charset="0"/>
            <a:cs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8893</TotalTime>
  <Words>785</Words>
  <Application>Microsoft Office PowerPoint</Application>
  <PresentationFormat>Presentazione su schermo (4:3)</PresentationFormat>
  <Paragraphs>241</Paragraphs>
  <Slides>28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0" baseType="lpstr">
      <vt:lpstr>Struttura predefinita</vt:lpstr>
      <vt:lpstr>Grafico di Microsoft Excel</vt:lpstr>
      <vt:lpstr>Presentazione standard di PowerPoint</vt:lpstr>
      <vt:lpstr>Versione IDP Software – Marzo 2010</vt:lpstr>
      <vt:lpstr>Versione IDP Software – Ottobre 2010</vt:lpstr>
      <vt:lpstr>IDP Sistema Operativo – Marzo 2010</vt:lpstr>
      <vt:lpstr>IDP Sistema Operativo – Ottobre 2010</vt:lpstr>
      <vt:lpstr>IDP Backend DB – Marzo 2010</vt:lpstr>
      <vt:lpstr>IDP Backend DB – Ottobre 2010</vt:lpstr>
      <vt:lpstr>IDP 2° Backend DB – Marzo 2010</vt:lpstr>
      <vt:lpstr>IDP 2° Backend DB – Ottobre 2010</vt:lpstr>
      <vt:lpstr>Presentazione standard di PowerPoint</vt:lpstr>
      <vt:lpstr>Chi gestisce più utenti? – Marzo 2010</vt:lpstr>
      <vt:lpstr>Chi gestisce più utenti? – Ottobre 2010</vt:lpstr>
      <vt:lpstr>Quanto è realmente usato l’IDP? – Marzo 2010</vt:lpstr>
      <vt:lpstr>Quanto è realmente usato l’IDP? Ottobre 2010</vt:lpstr>
      <vt:lpstr>L'IDP autentica risorse locali all'Organizzazione? – Marzo 2010</vt:lpstr>
      <vt:lpstr>L'IDP autentica risorse locali all'Organizzazione? – Ottobre 2010</vt:lpstr>
      <vt:lpstr>Quali risorse interne all’organizzazione?</vt:lpstr>
      <vt:lpstr>Single Sign-On per  l’Organizzazione – Marzo 2010</vt:lpstr>
      <vt:lpstr>Single Sign-On per  l’Organizzazione – Ottobre 2010</vt:lpstr>
      <vt:lpstr>Chi usa le Risorse Federate in IDEM? Aprile 2010 </vt:lpstr>
      <vt:lpstr>Chi usa le Risorse Federate in IDEM? Ottobre 2010 </vt:lpstr>
      <vt:lpstr>Presentazione standard di PowerPoint</vt:lpstr>
      <vt:lpstr>L’Organizzazione ha implementato un meccanismo per chiedere all’utente il Consenso per il trasferimento degli Attributi?</vt:lpstr>
      <vt:lpstr>L'IDP appartiene ad altre Federazioni oltre ad IDEM?</vt:lpstr>
      <vt:lpstr>E' presente sul sito dell'ente in home  page un collegamento ai servizi IDEM? https://www.idem.garr.it/index.php/it/servizi/sp</vt:lpstr>
      <vt:lpstr>E' stato comunicato tramite mail agli  utenti dell'ente che possono fruire dei servizi federati IDEM?</vt:lpstr>
      <vt:lpstr> I servizi IDEM sono stati indicati,  insieme agli altri servizi dell'ente, in materiale cartaceo stampato e distribuito? </vt:lpstr>
      <vt:lpstr> E' stato organizzato all'interno dell'ente  qualche evento per informare della disponibilità dei servizi IDEM o è stato utilizzata l'opportunità di altri eventi promozionali per informare dei servizi di idem? </vt:lpstr>
    </vt:vector>
  </TitlesOfParts>
  <Company>GARR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Carlo Volpe</dc:creator>
  <cp:lastModifiedBy>manto</cp:lastModifiedBy>
  <cp:revision>109</cp:revision>
  <dcterms:created xsi:type="dcterms:W3CDTF">2010-04-12T08:56:44Z</dcterms:created>
  <dcterms:modified xsi:type="dcterms:W3CDTF">2010-12-07T12:44:31Z</dcterms:modified>
</cp:coreProperties>
</file>