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gif" ContentType="image/gif"/>
  <Default Extension="jpg" ContentType="image/jpeg"/>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648" r:id="rId1"/>
  </p:sldMasterIdLst>
  <p:notesMasterIdLst>
    <p:notesMasterId r:id="rId92"/>
  </p:notesMasterIdLst>
  <p:handoutMasterIdLst>
    <p:handoutMasterId r:id="rId93"/>
  </p:handoutMasterIdLst>
  <p:sldIdLst>
    <p:sldId id="256" r:id="rId2"/>
    <p:sldId id="257" r:id="rId3"/>
    <p:sldId id="266" r:id="rId4"/>
    <p:sldId id="323" r:id="rId5"/>
    <p:sldId id="259" r:id="rId6"/>
    <p:sldId id="324" r:id="rId7"/>
    <p:sldId id="325" r:id="rId8"/>
    <p:sldId id="326" r:id="rId9"/>
    <p:sldId id="327" r:id="rId10"/>
    <p:sldId id="328" r:id="rId11"/>
    <p:sldId id="270" r:id="rId12"/>
    <p:sldId id="261" r:id="rId13"/>
    <p:sldId id="263" r:id="rId14"/>
    <p:sldId id="264" r:id="rId15"/>
    <p:sldId id="260" r:id="rId16"/>
    <p:sldId id="272" r:id="rId17"/>
    <p:sldId id="273" r:id="rId18"/>
    <p:sldId id="275" r:id="rId19"/>
    <p:sldId id="278" r:id="rId20"/>
    <p:sldId id="279" r:id="rId21"/>
    <p:sldId id="281" r:id="rId22"/>
    <p:sldId id="282" r:id="rId23"/>
    <p:sldId id="283" r:id="rId24"/>
    <p:sldId id="284" r:id="rId25"/>
    <p:sldId id="285" r:id="rId26"/>
    <p:sldId id="286" r:id="rId27"/>
    <p:sldId id="287" r:id="rId28"/>
    <p:sldId id="289" r:id="rId29"/>
    <p:sldId id="290" r:id="rId30"/>
    <p:sldId id="291" r:id="rId31"/>
    <p:sldId id="292" r:id="rId32"/>
    <p:sldId id="295" r:id="rId33"/>
    <p:sldId id="296" r:id="rId34"/>
    <p:sldId id="303" r:id="rId35"/>
    <p:sldId id="370" r:id="rId36"/>
    <p:sldId id="371" r:id="rId37"/>
    <p:sldId id="308" r:id="rId38"/>
    <p:sldId id="309" r:id="rId39"/>
    <p:sldId id="311" r:id="rId40"/>
    <p:sldId id="312" r:id="rId41"/>
    <p:sldId id="334" r:id="rId42"/>
    <p:sldId id="313" r:id="rId43"/>
    <p:sldId id="314" r:id="rId44"/>
    <p:sldId id="315" r:id="rId45"/>
    <p:sldId id="316" r:id="rId46"/>
    <p:sldId id="317" r:id="rId47"/>
    <p:sldId id="320" r:id="rId48"/>
    <p:sldId id="331" r:id="rId49"/>
    <p:sldId id="332" r:id="rId50"/>
    <p:sldId id="333" r:id="rId51"/>
    <p:sldId id="335" r:id="rId52"/>
    <p:sldId id="369" r:id="rId53"/>
    <p:sldId id="319" r:id="rId54"/>
    <p:sldId id="336" r:id="rId55"/>
    <p:sldId id="337" r:id="rId56"/>
    <p:sldId id="338" r:id="rId57"/>
    <p:sldId id="339" r:id="rId58"/>
    <p:sldId id="340" r:id="rId59"/>
    <p:sldId id="374" r:id="rId60"/>
    <p:sldId id="341" r:id="rId61"/>
    <p:sldId id="342" r:id="rId62"/>
    <p:sldId id="343" r:id="rId63"/>
    <p:sldId id="346" r:id="rId64"/>
    <p:sldId id="347" r:id="rId65"/>
    <p:sldId id="349" r:id="rId66"/>
    <p:sldId id="351" r:id="rId67"/>
    <p:sldId id="354" r:id="rId68"/>
    <p:sldId id="352" r:id="rId69"/>
    <p:sldId id="355" r:id="rId70"/>
    <p:sldId id="358" r:id="rId71"/>
    <p:sldId id="345" r:id="rId72"/>
    <p:sldId id="299" r:id="rId73"/>
    <p:sldId id="301" r:id="rId74"/>
    <p:sldId id="302" r:id="rId75"/>
    <p:sldId id="306" r:id="rId76"/>
    <p:sldId id="356" r:id="rId77"/>
    <p:sldId id="359" r:id="rId78"/>
    <p:sldId id="368" r:id="rId79"/>
    <p:sldId id="360" r:id="rId80"/>
    <p:sldId id="372" r:id="rId81"/>
    <p:sldId id="366" r:id="rId82"/>
    <p:sldId id="361" r:id="rId83"/>
    <p:sldId id="375" r:id="rId84"/>
    <p:sldId id="363" r:id="rId85"/>
    <p:sldId id="329" r:id="rId86"/>
    <p:sldId id="367" r:id="rId87"/>
    <p:sldId id="364" r:id="rId88"/>
    <p:sldId id="365" r:id="rId89"/>
    <p:sldId id="258" r:id="rId90"/>
    <p:sldId id="373" r:id="rId91"/>
  </p:sldIdLst>
  <p:sldSz cx="9144000" cy="6858000" type="screen4x3"/>
  <p:notesSz cx="6794500" cy="9918700"/>
  <p:embeddedFontLst>
    <p:embeddedFont>
      <p:font typeface="ＭＳ Ｐゴシック" pitchFamily="34" charset="-128"/>
      <p:regular r:id="rId94"/>
    </p:embeddedFont>
    <p:embeddedFont>
      <p:font typeface="Calibri" pitchFamily="34" charset="0"/>
      <p:regular r:id="rId95"/>
      <p:bold r:id="rId96"/>
      <p:italic r:id="rId97"/>
      <p:boldItalic r:id="rId98"/>
    </p:embeddedFont>
  </p:embeddedFontLst>
  <p:defaultTex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8A2C"/>
    <a:srgbClr val="009900"/>
    <a:srgbClr val="000000"/>
    <a:srgbClr val="FFFFFF"/>
    <a:srgbClr val="333399"/>
    <a:srgbClr val="FC7404"/>
    <a:srgbClr val="FFAA00"/>
    <a:srgbClr val="336600"/>
    <a:srgbClr val="0033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822" autoAdjust="0"/>
  </p:normalViewPr>
  <p:slideViewPr>
    <p:cSldViewPr>
      <p:cViewPr>
        <p:scale>
          <a:sx n="64" d="100"/>
          <a:sy n="64" d="100"/>
        </p:scale>
        <p:origin x="-2154" y="-354"/>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font" Target="fonts/font4.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font" Target="fonts/font2.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handoutMaster" Target="handoutMasters/handoutMaster1.xml"/><Relationship Id="rId98" Type="http://schemas.openxmlformats.org/officeDocument/2006/relationships/font" Target="fonts/font5.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font" Target="fonts/font1.fntdata"/><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1" y="1"/>
            <a:ext cx="2943583" cy="496411"/>
          </a:xfrm>
          <a:prstGeom prst="rect">
            <a:avLst/>
          </a:prstGeom>
          <a:noFill/>
          <a:ln w="9525">
            <a:noFill/>
            <a:miter lim="800000"/>
            <a:headEnd/>
            <a:tailEnd/>
          </a:ln>
          <a:effectLst/>
        </p:spPr>
        <p:txBody>
          <a:bodyPr vert="horz" wrap="square" lIns="92063" tIns="46031" rIns="92063" bIns="46031" numCol="1" anchor="t" anchorCtr="0" compatLnSpc="1">
            <a:prstTxWarp prst="textNoShape">
              <a:avLst/>
            </a:prstTxWarp>
          </a:bodyPr>
          <a:lstStyle>
            <a:lvl1pPr>
              <a:defRPr sz="1300">
                <a:ea typeface="+mn-ea"/>
              </a:defRPr>
            </a:lvl1pPr>
          </a:lstStyle>
          <a:p>
            <a:pPr>
              <a:defRPr/>
            </a:pPr>
            <a:endParaRPr lang="en-US"/>
          </a:p>
        </p:txBody>
      </p:sp>
      <p:sp>
        <p:nvSpPr>
          <p:cNvPr id="6147" name="Rectangle 3"/>
          <p:cNvSpPr>
            <a:spLocks noGrp="1" noChangeArrowheads="1"/>
          </p:cNvSpPr>
          <p:nvPr>
            <p:ph type="dt" sz="quarter" idx="1"/>
          </p:nvPr>
        </p:nvSpPr>
        <p:spPr bwMode="auto">
          <a:xfrm>
            <a:off x="3849302" y="1"/>
            <a:ext cx="2943583" cy="496411"/>
          </a:xfrm>
          <a:prstGeom prst="rect">
            <a:avLst/>
          </a:prstGeom>
          <a:noFill/>
          <a:ln w="9525">
            <a:noFill/>
            <a:miter lim="800000"/>
            <a:headEnd/>
            <a:tailEnd/>
          </a:ln>
          <a:effectLst/>
        </p:spPr>
        <p:txBody>
          <a:bodyPr vert="horz" wrap="square" lIns="92063" tIns="46031" rIns="92063" bIns="46031" numCol="1" anchor="t" anchorCtr="0" compatLnSpc="1">
            <a:prstTxWarp prst="textNoShape">
              <a:avLst/>
            </a:prstTxWarp>
          </a:bodyPr>
          <a:lstStyle>
            <a:lvl1pPr algn="r">
              <a:defRPr sz="1300">
                <a:ea typeface="+mn-ea"/>
              </a:defRPr>
            </a:lvl1pPr>
          </a:lstStyle>
          <a:p>
            <a:pPr>
              <a:defRPr/>
            </a:pPr>
            <a:endParaRPr lang="en-US"/>
          </a:p>
        </p:txBody>
      </p:sp>
      <p:sp>
        <p:nvSpPr>
          <p:cNvPr id="6148" name="Rectangle 4"/>
          <p:cNvSpPr>
            <a:spLocks noGrp="1" noChangeArrowheads="1"/>
          </p:cNvSpPr>
          <p:nvPr>
            <p:ph type="ftr" sz="quarter" idx="2"/>
          </p:nvPr>
        </p:nvSpPr>
        <p:spPr bwMode="auto">
          <a:xfrm>
            <a:off x="1" y="9420703"/>
            <a:ext cx="2943583" cy="496411"/>
          </a:xfrm>
          <a:prstGeom prst="rect">
            <a:avLst/>
          </a:prstGeom>
          <a:noFill/>
          <a:ln w="9525">
            <a:noFill/>
            <a:miter lim="800000"/>
            <a:headEnd/>
            <a:tailEnd/>
          </a:ln>
          <a:effectLst/>
        </p:spPr>
        <p:txBody>
          <a:bodyPr vert="horz" wrap="square" lIns="92063" tIns="46031" rIns="92063" bIns="46031" numCol="1" anchor="b" anchorCtr="0" compatLnSpc="1">
            <a:prstTxWarp prst="textNoShape">
              <a:avLst/>
            </a:prstTxWarp>
          </a:bodyPr>
          <a:lstStyle>
            <a:lvl1pPr>
              <a:defRPr sz="1300">
                <a:ea typeface="+mn-ea"/>
              </a:defRPr>
            </a:lvl1pPr>
          </a:lstStyle>
          <a:p>
            <a:pPr>
              <a:defRPr/>
            </a:pPr>
            <a:endParaRPr lang="en-US"/>
          </a:p>
        </p:txBody>
      </p:sp>
      <p:sp>
        <p:nvSpPr>
          <p:cNvPr id="6149" name="Rectangle 5"/>
          <p:cNvSpPr>
            <a:spLocks noGrp="1" noChangeArrowheads="1"/>
          </p:cNvSpPr>
          <p:nvPr>
            <p:ph type="sldNum" sz="quarter" idx="3"/>
          </p:nvPr>
        </p:nvSpPr>
        <p:spPr bwMode="auto">
          <a:xfrm>
            <a:off x="3849302" y="9420703"/>
            <a:ext cx="2943583" cy="496411"/>
          </a:xfrm>
          <a:prstGeom prst="rect">
            <a:avLst/>
          </a:prstGeom>
          <a:noFill/>
          <a:ln w="9525">
            <a:noFill/>
            <a:miter lim="800000"/>
            <a:headEnd/>
            <a:tailEnd/>
          </a:ln>
          <a:effectLst/>
        </p:spPr>
        <p:txBody>
          <a:bodyPr vert="horz" wrap="square" lIns="92063" tIns="46031" rIns="92063" bIns="46031" numCol="1" anchor="b" anchorCtr="0" compatLnSpc="1">
            <a:prstTxWarp prst="textNoShape">
              <a:avLst/>
            </a:prstTxWarp>
          </a:bodyPr>
          <a:lstStyle>
            <a:lvl1pPr algn="r">
              <a:defRPr sz="1300"/>
            </a:lvl1pPr>
          </a:lstStyle>
          <a:p>
            <a:fld id="{6008A1BD-1DCC-4173-809B-046C9DBE7E2F}" type="slidenum">
              <a:rPr lang="en-US"/>
              <a:pPr/>
              <a:t>‹N›</a:t>
            </a:fld>
            <a:endParaRPr lang="en-US"/>
          </a:p>
        </p:txBody>
      </p:sp>
    </p:spTree>
    <p:extLst>
      <p:ext uri="{BB962C8B-B14F-4D97-AF65-F5344CB8AC3E}">
        <p14:creationId xmlns:p14="http://schemas.microsoft.com/office/powerpoint/2010/main" val="41949020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1" y="1"/>
            <a:ext cx="2943583" cy="496411"/>
          </a:xfrm>
          <a:prstGeom prst="rect">
            <a:avLst/>
          </a:prstGeom>
          <a:noFill/>
          <a:ln w="9525">
            <a:noFill/>
            <a:miter lim="800000"/>
            <a:headEnd/>
            <a:tailEnd/>
          </a:ln>
          <a:effectLst/>
        </p:spPr>
        <p:txBody>
          <a:bodyPr vert="horz" wrap="square" lIns="92063" tIns="46031" rIns="92063" bIns="46031" numCol="1" anchor="t" anchorCtr="0" compatLnSpc="1">
            <a:prstTxWarp prst="textNoShape">
              <a:avLst/>
            </a:prstTxWarp>
          </a:bodyPr>
          <a:lstStyle>
            <a:lvl1pPr>
              <a:defRPr sz="1300">
                <a:ea typeface="+mn-ea"/>
              </a:defRPr>
            </a:lvl1pPr>
          </a:lstStyle>
          <a:p>
            <a:pPr>
              <a:defRPr/>
            </a:pPr>
            <a:endParaRPr lang="en-US"/>
          </a:p>
        </p:txBody>
      </p:sp>
      <p:sp>
        <p:nvSpPr>
          <p:cNvPr id="13315" name="Rectangle 3"/>
          <p:cNvSpPr>
            <a:spLocks noGrp="1" noChangeArrowheads="1"/>
          </p:cNvSpPr>
          <p:nvPr>
            <p:ph type="dt" idx="1"/>
          </p:nvPr>
        </p:nvSpPr>
        <p:spPr bwMode="auto">
          <a:xfrm>
            <a:off x="3849302" y="1"/>
            <a:ext cx="2943583" cy="496411"/>
          </a:xfrm>
          <a:prstGeom prst="rect">
            <a:avLst/>
          </a:prstGeom>
          <a:noFill/>
          <a:ln w="9525">
            <a:noFill/>
            <a:miter lim="800000"/>
            <a:headEnd/>
            <a:tailEnd/>
          </a:ln>
          <a:effectLst/>
        </p:spPr>
        <p:txBody>
          <a:bodyPr vert="horz" wrap="square" lIns="92063" tIns="46031" rIns="92063" bIns="46031" numCol="1" anchor="t" anchorCtr="0" compatLnSpc="1">
            <a:prstTxWarp prst="textNoShape">
              <a:avLst/>
            </a:prstTxWarp>
          </a:bodyPr>
          <a:lstStyle>
            <a:lvl1pPr algn="r">
              <a:defRPr sz="1300">
                <a:ea typeface="+mn-ea"/>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917575" y="742950"/>
            <a:ext cx="4959350" cy="37195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7" name="Rectangle 5"/>
          <p:cNvSpPr>
            <a:spLocks noGrp="1" noChangeArrowheads="1"/>
          </p:cNvSpPr>
          <p:nvPr>
            <p:ph type="body" sz="quarter" idx="3"/>
          </p:nvPr>
        </p:nvSpPr>
        <p:spPr bwMode="auto">
          <a:xfrm>
            <a:off x="679289" y="4711939"/>
            <a:ext cx="5435923" cy="4462939"/>
          </a:xfrm>
          <a:prstGeom prst="rect">
            <a:avLst/>
          </a:prstGeom>
          <a:noFill/>
          <a:ln w="9525">
            <a:noFill/>
            <a:miter lim="800000"/>
            <a:headEnd/>
            <a:tailEnd/>
          </a:ln>
          <a:effectLst/>
        </p:spPr>
        <p:txBody>
          <a:bodyPr vert="horz" wrap="square" lIns="92063" tIns="46031" rIns="92063" bIns="46031" numCol="1" anchor="t" anchorCtr="0" compatLnSpc="1">
            <a:prstTxWarp prst="textNoShape">
              <a:avLst/>
            </a:prstTxWarp>
          </a:bodyPr>
          <a:lstStyle/>
          <a:p>
            <a:pPr lvl="0"/>
            <a:r>
              <a:rPr lang="en-US" noProof="0"/>
              <a:t>Fare clic per modificare gli stili del testo dello schema</a:t>
            </a:r>
          </a:p>
          <a:p>
            <a:pPr lvl="1"/>
            <a:r>
              <a:rPr lang="en-US" noProof="0"/>
              <a:t>Secondo livello</a:t>
            </a:r>
          </a:p>
          <a:p>
            <a:pPr lvl="2"/>
            <a:r>
              <a:rPr lang="en-US" noProof="0"/>
              <a:t>Terzo livello</a:t>
            </a:r>
          </a:p>
          <a:p>
            <a:pPr lvl="3"/>
            <a:r>
              <a:rPr lang="en-US" noProof="0"/>
              <a:t>Quarto livello</a:t>
            </a:r>
          </a:p>
          <a:p>
            <a:pPr lvl="4"/>
            <a:r>
              <a:rPr lang="en-US" noProof="0"/>
              <a:t>Quinto livello</a:t>
            </a:r>
          </a:p>
        </p:txBody>
      </p:sp>
      <p:sp>
        <p:nvSpPr>
          <p:cNvPr id="13318" name="Rectangle 6"/>
          <p:cNvSpPr>
            <a:spLocks noGrp="1" noChangeArrowheads="1"/>
          </p:cNvSpPr>
          <p:nvPr>
            <p:ph type="ftr" sz="quarter" idx="4"/>
          </p:nvPr>
        </p:nvSpPr>
        <p:spPr bwMode="auto">
          <a:xfrm>
            <a:off x="1" y="9420703"/>
            <a:ext cx="2943583" cy="496411"/>
          </a:xfrm>
          <a:prstGeom prst="rect">
            <a:avLst/>
          </a:prstGeom>
          <a:noFill/>
          <a:ln w="9525">
            <a:noFill/>
            <a:miter lim="800000"/>
            <a:headEnd/>
            <a:tailEnd/>
          </a:ln>
          <a:effectLst/>
        </p:spPr>
        <p:txBody>
          <a:bodyPr vert="horz" wrap="square" lIns="92063" tIns="46031" rIns="92063" bIns="46031" numCol="1" anchor="b" anchorCtr="0" compatLnSpc="1">
            <a:prstTxWarp prst="textNoShape">
              <a:avLst/>
            </a:prstTxWarp>
          </a:bodyPr>
          <a:lstStyle>
            <a:lvl1pPr>
              <a:defRPr sz="1300">
                <a:ea typeface="+mn-ea"/>
              </a:defRPr>
            </a:lvl1pPr>
          </a:lstStyle>
          <a:p>
            <a:pPr>
              <a:defRPr/>
            </a:pPr>
            <a:endParaRPr lang="en-US"/>
          </a:p>
        </p:txBody>
      </p:sp>
      <p:sp>
        <p:nvSpPr>
          <p:cNvPr id="13319" name="Rectangle 7"/>
          <p:cNvSpPr>
            <a:spLocks noGrp="1" noChangeArrowheads="1"/>
          </p:cNvSpPr>
          <p:nvPr>
            <p:ph type="sldNum" sz="quarter" idx="5"/>
          </p:nvPr>
        </p:nvSpPr>
        <p:spPr bwMode="auto">
          <a:xfrm>
            <a:off x="3849302" y="9420703"/>
            <a:ext cx="2943583" cy="496411"/>
          </a:xfrm>
          <a:prstGeom prst="rect">
            <a:avLst/>
          </a:prstGeom>
          <a:noFill/>
          <a:ln w="9525">
            <a:noFill/>
            <a:miter lim="800000"/>
            <a:headEnd/>
            <a:tailEnd/>
          </a:ln>
          <a:effectLst/>
        </p:spPr>
        <p:txBody>
          <a:bodyPr vert="horz" wrap="square" lIns="92063" tIns="46031" rIns="92063" bIns="46031" numCol="1" anchor="b" anchorCtr="0" compatLnSpc="1">
            <a:prstTxWarp prst="textNoShape">
              <a:avLst/>
            </a:prstTxWarp>
          </a:bodyPr>
          <a:lstStyle>
            <a:lvl1pPr algn="r">
              <a:defRPr sz="1300"/>
            </a:lvl1pPr>
          </a:lstStyle>
          <a:p>
            <a:fld id="{6191F5DC-44B2-496C-88D2-F67158B704A2}" type="slidenum">
              <a:rPr lang="en-US"/>
              <a:pPr/>
              <a:t>‹N›</a:t>
            </a:fld>
            <a:endParaRPr lang="en-US"/>
          </a:p>
        </p:txBody>
      </p:sp>
    </p:spTree>
    <p:extLst>
      <p:ext uri="{BB962C8B-B14F-4D97-AF65-F5344CB8AC3E}">
        <p14:creationId xmlns:p14="http://schemas.microsoft.com/office/powerpoint/2010/main" val="20116952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38190026" indent="-37729712"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60313" eaLnBrk="0" fontAlgn="base" hangingPunct="0">
              <a:spcBef>
                <a:spcPct val="0"/>
              </a:spcBef>
              <a:spcAft>
                <a:spcPct val="0"/>
              </a:spcAft>
              <a:defRPr sz="2400">
                <a:solidFill>
                  <a:schemeClr val="tx1"/>
                </a:solidFill>
                <a:latin typeface="Arial" charset="0"/>
                <a:ea typeface="ＭＳ Ｐゴシック" charset="-128"/>
              </a:defRPr>
            </a:lvl6pPr>
            <a:lvl7pPr marL="920627" eaLnBrk="0" fontAlgn="base" hangingPunct="0">
              <a:spcBef>
                <a:spcPct val="0"/>
              </a:spcBef>
              <a:spcAft>
                <a:spcPct val="0"/>
              </a:spcAft>
              <a:defRPr sz="2400">
                <a:solidFill>
                  <a:schemeClr val="tx1"/>
                </a:solidFill>
                <a:latin typeface="Arial" charset="0"/>
                <a:ea typeface="ＭＳ Ｐゴシック" charset="-128"/>
              </a:defRPr>
            </a:lvl7pPr>
            <a:lvl8pPr marL="1380940" eaLnBrk="0" fontAlgn="base" hangingPunct="0">
              <a:spcBef>
                <a:spcPct val="0"/>
              </a:spcBef>
              <a:spcAft>
                <a:spcPct val="0"/>
              </a:spcAft>
              <a:defRPr sz="2400">
                <a:solidFill>
                  <a:schemeClr val="tx1"/>
                </a:solidFill>
                <a:latin typeface="Arial" charset="0"/>
                <a:ea typeface="ＭＳ Ｐゴシック" charset="-128"/>
              </a:defRPr>
            </a:lvl8pPr>
            <a:lvl9pPr marL="1841254"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158EF2EB-12E4-4418-AF8C-FF1DF2BB05F6}" type="slidenum">
              <a:rPr lang="en-US" sz="1300"/>
              <a:pPr eaLnBrk="1" hangingPunct="1"/>
              <a:t>1</a:t>
            </a:fld>
            <a:endParaRPr lang="en-US" sz="130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191F5DC-44B2-496C-88D2-F67158B704A2}" type="slidenum">
              <a:rPr lang="en-US" smtClean="0"/>
              <a:pPr/>
              <a:t>90</a:t>
            </a:fld>
            <a:endParaRPr lang="en-US"/>
          </a:p>
        </p:txBody>
      </p:sp>
    </p:spTree>
    <p:extLst>
      <p:ext uri="{BB962C8B-B14F-4D97-AF65-F5344CB8AC3E}">
        <p14:creationId xmlns:p14="http://schemas.microsoft.com/office/powerpoint/2010/main" val="3262820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Cercheremo</a:t>
            </a:r>
            <a:r>
              <a:rPr lang="it-IT" baseline="0" dirty="0" smtClean="0"/>
              <a:t> di non dar nulla per scontato, in modo tale che tutti possano seguire e capire</a:t>
            </a:r>
            <a:endParaRPr lang="it-IT" dirty="0"/>
          </a:p>
        </p:txBody>
      </p:sp>
      <p:sp>
        <p:nvSpPr>
          <p:cNvPr id="4" name="Segnaposto numero diapositiva 3"/>
          <p:cNvSpPr>
            <a:spLocks noGrp="1"/>
          </p:cNvSpPr>
          <p:nvPr>
            <p:ph type="sldNum" sz="quarter" idx="10"/>
          </p:nvPr>
        </p:nvSpPr>
        <p:spPr/>
        <p:txBody>
          <a:bodyPr/>
          <a:lstStyle/>
          <a:p>
            <a:fld id="{6191F5DC-44B2-496C-88D2-F67158B704A2}" type="slidenum">
              <a:rPr lang="en-US" smtClean="0"/>
              <a:pPr/>
              <a:t>2</a:t>
            </a:fld>
            <a:endParaRPr lang="en-US"/>
          </a:p>
        </p:txBody>
      </p:sp>
    </p:spTree>
    <p:extLst>
      <p:ext uri="{BB962C8B-B14F-4D97-AF65-F5344CB8AC3E}">
        <p14:creationId xmlns:p14="http://schemas.microsoft.com/office/powerpoint/2010/main" val="2232795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191F5DC-44B2-496C-88D2-F67158B704A2}" type="slidenum">
              <a:rPr lang="en-US" smtClean="0"/>
              <a:pPr/>
              <a:t>4</a:t>
            </a:fld>
            <a:endParaRPr lang="en-US"/>
          </a:p>
        </p:txBody>
      </p:sp>
    </p:spTree>
    <p:extLst>
      <p:ext uri="{BB962C8B-B14F-4D97-AF65-F5344CB8AC3E}">
        <p14:creationId xmlns:p14="http://schemas.microsoft.com/office/powerpoint/2010/main" val="2810434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191F5DC-44B2-496C-88D2-F67158B704A2}" type="slidenum">
              <a:rPr lang="en-US" smtClean="0"/>
              <a:pPr/>
              <a:t>28</a:t>
            </a:fld>
            <a:endParaRPr lang="en-US"/>
          </a:p>
        </p:txBody>
      </p:sp>
    </p:spTree>
    <p:extLst>
      <p:ext uri="{BB962C8B-B14F-4D97-AF65-F5344CB8AC3E}">
        <p14:creationId xmlns:p14="http://schemas.microsoft.com/office/powerpoint/2010/main" val="2433456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191F5DC-44B2-496C-88D2-F67158B704A2}" type="slidenum">
              <a:rPr lang="en-US" smtClean="0"/>
              <a:pPr/>
              <a:t>29</a:t>
            </a:fld>
            <a:endParaRPr lang="en-US"/>
          </a:p>
        </p:txBody>
      </p:sp>
    </p:spTree>
    <p:extLst>
      <p:ext uri="{BB962C8B-B14F-4D97-AF65-F5344CB8AC3E}">
        <p14:creationId xmlns:p14="http://schemas.microsoft.com/office/powerpoint/2010/main" val="2433456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191F5DC-44B2-496C-88D2-F67158B704A2}" type="slidenum">
              <a:rPr lang="en-US" smtClean="0"/>
              <a:pPr/>
              <a:t>30</a:t>
            </a:fld>
            <a:endParaRPr lang="en-US"/>
          </a:p>
        </p:txBody>
      </p:sp>
    </p:spTree>
    <p:extLst>
      <p:ext uri="{BB962C8B-B14F-4D97-AF65-F5344CB8AC3E}">
        <p14:creationId xmlns:p14="http://schemas.microsoft.com/office/powerpoint/2010/main" val="24334566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191F5DC-44B2-496C-88D2-F67158B704A2}" type="slidenum">
              <a:rPr lang="en-US" smtClean="0"/>
              <a:pPr/>
              <a:t>31</a:t>
            </a:fld>
            <a:endParaRPr lang="en-US"/>
          </a:p>
        </p:txBody>
      </p:sp>
    </p:spTree>
    <p:extLst>
      <p:ext uri="{BB962C8B-B14F-4D97-AF65-F5344CB8AC3E}">
        <p14:creationId xmlns:p14="http://schemas.microsoft.com/office/powerpoint/2010/main" val="24334566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191F5DC-44B2-496C-88D2-F67158B704A2}" type="slidenum">
              <a:rPr lang="en-US" smtClean="0"/>
              <a:pPr/>
              <a:t>32</a:t>
            </a:fld>
            <a:endParaRPr lang="en-US"/>
          </a:p>
        </p:txBody>
      </p:sp>
    </p:spTree>
    <p:extLst>
      <p:ext uri="{BB962C8B-B14F-4D97-AF65-F5344CB8AC3E}">
        <p14:creationId xmlns:p14="http://schemas.microsoft.com/office/powerpoint/2010/main" val="2433456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191F5DC-44B2-496C-88D2-F67158B704A2}" type="slidenum">
              <a:rPr lang="en-US" smtClean="0"/>
              <a:pPr/>
              <a:t>89</a:t>
            </a:fld>
            <a:endParaRPr lang="en-US"/>
          </a:p>
        </p:txBody>
      </p:sp>
    </p:spTree>
    <p:extLst>
      <p:ext uri="{BB962C8B-B14F-4D97-AF65-F5344CB8AC3E}">
        <p14:creationId xmlns:p14="http://schemas.microsoft.com/office/powerpoint/2010/main" val="32628206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220" name="Rectangle 4"/>
          <p:cNvSpPr>
            <a:spLocks noGrp="1" noChangeArrowheads="1"/>
          </p:cNvSpPr>
          <p:nvPr>
            <p:ph type="ctrTitle"/>
          </p:nvPr>
        </p:nvSpPr>
        <p:spPr>
          <a:xfrm>
            <a:off x="609600" y="2362200"/>
            <a:ext cx="8353425" cy="762000"/>
          </a:xfrm>
        </p:spPr>
        <p:txBody>
          <a:bodyPr>
            <a:spAutoFit/>
          </a:bodyPr>
          <a:lstStyle>
            <a:lvl1pPr>
              <a:defRPr b="1">
                <a:solidFill>
                  <a:srgbClr val="FF6600"/>
                </a:solidFill>
              </a:defRPr>
            </a:lvl1pPr>
          </a:lstStyle>
          <a:p>
            <a:r>
              <a:rPr lang="it-IT" smtClean="0"/>
              <a:t>Fare clic per modificare lo stile del titolo</a:t>
            </a:r>
            <a:endParaRPr lang="en-US"/>
          </a:p>
        </p:txBody>
      </p:sp>
      <p:sp>
        <p:nvSpPr>
          <p:cNvPr id="9221" name="Rectangle 5"/>
          <p:cNvSpPr>
            <a:spLocks noGrp="1" noChangeArrowheads="1"/>
          </p:cNvSpPr>
          <p:nvPr>
            <p:ph type="subTitle" idx="1"/>
          </p:nvPr>
        </p:nvSpPr>
        <p:spPr>
          <a:xfrm>
            <a:off x="609600" y="4419600"/>
            <a:ext cx="8382000" cy="1452705"/>
          </a:xfrm>
        </p:spPr>
        <p:txBody>
          <a:bodyPr>
            <a:spAutoFit/>
          </a:bodyPr>
          <a:lstStyle>
            <a:lvl1pPr marL="0" indent="0">
              <a:spcAft>
                <a:spcPct val="20000"/>
              </a:spcAft>
              <a:buFont typeface="Wingdings" charset="2"/>
              <a:buNone/>
              <a:defRPr sz="3400" b="1">
                <a:solidFill>
                  <a:schemeClr val="tx1">
                    <a:lumMod val="65000"/>
                    <a:lumOff val="35000"/>
                  </a:schemeClr>
                </a:solidFill>
              </a:defRPr>
            </a:lvl1pPr>
          </a:lstStyle>
          <a:p>
            <a:r>
              <a:rPr lang="it-IT" smtClean="0"/>
              <a:t>Fare clic per modificare lo stile del sottotitolo dello schema</a:t>
            </a:r>
            <a:endParaRPr lang="en-US"/>
          </a:p>
        </p:txBody>
      </p:sp>
    </p:spTree>
    <p:extLst>
      <p:ext uri="{BB962C8B-B14F-4D97-AF65-F5344CB8AC3E}">
        <p14:creationId xmlns:p14="http://schemas.microsoft.com/office/powerpoint/2010/main" val="17289292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5"/>
          <p:cNvSpPr>
            <a:spLocks noGrp="1" noChangeArrowheads="1"/>
          </p:cNvSpPr>
          <p:nvPr>
            <p:ph type="ftr" sz="quarter" idx="10"/>
          </p:nvPr>
        </p:nvSpPr>
        <p:spPr/>
        <p:txBody>
          <a:bodyPr/>
          <a:lstStyle>
            <a:lvl1pPr>
              <a:defRPr>
                <a:latin typeface="+mn-lt"/>
                <a:ea typeface="+mn-ea"/>
              </a:defRPr>
            </a:lvl1pPr>
          </a:lstStyle>
          <a:p>
            <a:pPr>
              <a:defRPr/>
            </a:pPr>
            <a:r>
              <a:rPr lang="en-US"/>
              <a:t>Nome Cognome_Organizzazione</a:t>
            </a:r>
          </a:p>
        </p:txBody>
      </p:sp>
      <p:sp>
        <p:nvSpPr>
          <p:cNvPr id="5" name="Rectangle 6"/>
          <p:cNvSpPr>
            <a:spLocks noGrp="1" noChangeArrowheads="1"/>
          </p:cNvSpPr>
          <p:nvPr>
            <p:ph type="sldNum" sz="quarter" idx="11"/>
          </p:nvPr>
        </p:nvSpPr>
        <p:spPr/>
        <p:txBody>
          <a:bodyPr/>
          <a:lstStyle>
            <a:lvl1pPr>
              <a:defRPr/>
            </a:lvl1pPr>
          </a:lstStyle>
          <a:p>
            <a:fld id="{86349B6E-8CF4-4F0D-A60F-EBA954A9F19D}" type="slidenum">
              <a:rPr lang="en-US"/>
              <a:pPr/>
              <a:t>‹N›</a:t>
            </a:fld>
            <a:endParaRPr lang="en-US"/>
          </a:p>
        </p:txBody>
      </p:sp>
    </p:spTree>
    <p:extLst>
      <p:ext uri="{BB962C8B-B14F-4D97-AF65-F5344CB8AC3E}">
        <p14:creationId xmlns:p14="http://schemas.microsoft.com/office/powerpoint/2010/main" val="34694460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746125"/>
            <a:ext cx="2057400" cy="5562600"/>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746125"/>
            <a:ext cx="6019800" cy="556260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5"/>
          <p:cNvSpPr>
            <a:spLocks noGrp="1" noChangeArrowheads="1"/>
          </p:cNvSpPr>
          <p:nvPr>
            <p:ph type="ftr" sz="quarter" idx="10"/>
          </p:nvPr>
        </p:nvSpPr>
        <p:spPr/>
        <p:txBody>
          <a:bodyPr/>
          <a:lstStyle>
            <a:lvl1pPr>
              <a:defRPr>
                <a:latin typeface="+mn-lt"/>
                <a:ea typeface="+mn-ea"/>
              </a:defRPr>
            </a:lvl1pPr>
          </a:lstStyle>
          <a:p>
            <a:pPr>
              <a:defRPr/>
            </a:pPr>
            <a:r>
              <a:rPr lang="en-US"/>
              <a:t>Nome Cognome_Organizzazione</a:t>
            </a:r>
          </a:p>
        </p:txBody>
      </p:sp>
      <p:sp>
        <p:nvSpPr>
          <p:cNvPr id="5" name="Rectangle 6"/>
          <p:cNvSpPr>
            <a:spLocks noGrp="1" noChangeArrowheads="1"/>
          </p:cNvSpPr>
          <p:nvPr>
            <p:ph type="sldNum" sz="quarter" idx="11"/>
          </p:nvPr>
        </p:nvSpPr>
        <p:spPr/>
        <p:txBody>
          <a:bodyPr/>
          <a:lstStyle>
            <a:lvl1pPr>
              <a:defRPr/>
            </a:lvl1pPr>
          </a:lstStyle>
          <a:p>
            <a:fld id="{7884AF07-09CE-4F98-B4C7-9D30D5F771EB}" type="slidenum">
              <a:rPr lang="en-US"/>
              <a:pPr/>
              <a:t>‹N›</a:t>
            </a:fld>
            <a:endParaRPr lang="en-US"/>
          </a:p>
        </p:txBody>
      </p:sp>
    </p:spTree>
    <p:extLst>
      <p:ext uri="{BB962C8B-B14F-4D97-AF65-F5344CB8AC3E}">
        <p14:creationId xmlns:p14="http://schemas.microsoft.com/office/powerpoint/2010/main" val="13931343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5"/>
          <p:cNvSpPr>
            <a:spLocks noGrp="1" noChangeArrowheads="1"/>
          </p:cNvSpPr>
          <p:nvPr>
            <p:ph type="ftr" sz="quarter" idx="10"/>
          </p:nvPr>
        </p:nvSpPr>
        <p:spPr>
          <a:xfrm>
            <a:off x="6482852" y="6508750"/>
            <a:ext cx="2553198" cy="307777"/>
          </a:xfrm>
        </p:spPr>
        <p:txBody>
          <a:bodyPr/>
          <a:lstStyle>
            <a:lvl1pPr>
              <a:defRPr>
                <a:latin typeface="Calibri" pitchFamily="34" charset="0"/>
                <a:ea typeface="+mn-ea"/>
                <a:cs typeface="Calibri" pitchFamily="34" charset="0"/>
              </a:defRPr>
            </a:lvl1pPr>
          </a:lstStyle>
          <a:p>
            <a:pPr>
              <a:defRPr/>
            </a:pPr>
            <a:r>
              <a:rPr lang="en-US" dirty="0" smtClean="0"/>
              <a:t>Nome </a:t>
            </a:r>
            <a:r>
              <a:rPr lang="en-US" dirty="0" err="1" smtClean="0"/>
              <a:t>Cognome_Organizzazione</a:t>
            </a:r>
            <a:endParaRPr lang="en-US" dirty="0"/>
          </a:p>
        </p:txBody>
      </p:sp>
      <p:sp>
        <p:nvSpPr>
          <p:cNvPr id="5" name="Rectangle 6"/>
          <p:cNvSpPr>
            <a:spLocks noGrp="1" noChangeArrowheads="1"/>
          </p:cNvSpPr>
          <p:nvPr>
            <p:ph type="sldNum" sz="quarter" idx="11"/>
          </p:nvPr>
        </p:nvSpPr>
        <p:spPr>
          <a:xfrm>
            <a:off x="323850" y="6524625"/>
            <a:ext cx="421910" cy="307777"/>
          </a:xfrm>
        </p:spPr>
        <p:txBody>
          <a:bodyPr/>
          <a:lstStyle>
            <a:lvl1pPr>
              <a:defRPr>
                <a:latin typeface="Calibri" pitchFamily="34" charset="0"/>
                <a:cs typeface="Calibri" pitchFamily="34" charset="0"/>
              </a:defRPr>
            </a:lvl1pPr>
          </a:lstStyle>
          <a:p>
            <a:fld id="{A3D180F5-DF07-4651-8A98-00D20EDD8F1E}" type="slidenum">
              <a:rPr lang="en-US" smtClean="0"/>
              <a:pPr/>
              <a:t>‹N›</a:t>
            </a:fld>
            <a:endParaRPr lang="en-US" dirty="0"/>
          </a:p>
        </p:txBody>
      </p:sp>
    </p:spTree>
    <p:extLst>
      <p:ext uri="{BB962C8B-B14F-4D97-AF65-F5344CB8AC3E}">
        <p14:creationId xmlns:p14="http://schemas.microsoft.com/office/powerpoint/2010/main" val="24504447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5"/>
          <p:cNvSpPr>
            <a:spLocks noGrp="1" noChangeArrowheads="1"/>
          </p:cNvSpPr>
          <p:nvPr>
            <p:ph type="ftr" sz="quarter" idx="10"/>
          </p:nvPr>
        </p:nvSpPr>
        <p:spPr/>
        <p:txBody>
          <a:bodyPr/>
          <a:lstStyle>
            <a:lvl1pPr>
              <a:defRPr>
                <a:latin typeface="+mn-lt"/>
                <a:ea typeface="+mn-ea"/>
              </a:defRPr>
            </a:lvl1pPr>
          </a:lstStyle>
          <a:p>
            <a:pPr>
              <a:defRPr/>
            </a:pPr>
            <a:r>
              <a:rPr lang="en-US"/>
              <a:t>Nome Cognome_Organizzazione</a:t>
            </a:r>
          </a:p>
        </p:txBody>
      </p:sp>
      <p:sp>
        <p:nvSpPr>
          <p:cNvPr id="5" name="Rectangle 6"/>
          <p:cNvSpPr>
            <a:spLocks noGrp="1" noChangeArrowheads="1"/>
          </p:cNvSpPr>
          <p:nvPr>
            <p:ph type="sldNum" sz="quarter" idx="11"/>
          </p:nvPr>
        </p:nvSpPr>
        <p:spPr/>
        <p:txBody>
          <a:bodyPr/>
          <a:lstStyle>
            <a:lvl1pPr>
              <a:defRPr/>
            </a:lvl1pPr>
          </a:lstStyle>
          <a:p>
            <a:fld id="{9A6A3C6A-EC56-4BC4-8C5E-53F3565297F4}" type="slidenum">
              <a:rPr lang="en-US"/>
              <a:pPr/>
              <a:t>‹N›</a:t>
            </a:fld>
            <a:endParaRPr lang="en-US"/>
          </a:p>
        </p:txBody>
      </p:sp>
    </p:spTree>
    <p:extLst>
      <p:ext uri="{BB962C8B-B14F-4D97-AF65-F5344CB8AC3E}">
        <p14:creationId xmlns:p14="http://schemas.microsoft.com/office/powerpoint/2010/main" val="36789281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2071688"/>
            <a:ext cx="4038600" cy="42370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2071688"/>
            <a:ext cx="4038600" cy="42370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5"/>
          <p:cNvSpPr>
            <a:spLocks noGrp="1" noChangeArrowheads="1"/>
          </p:cNvSpPr>
          <p:nvPr>
            <p:ph type="ftr" sz="quarter" idx="10"/>
          </p:nvPr>
        </p:nvSpPr>
        <p:spPr/>
        <p:txBody>
          <a:bodyPr/>
          <a:lstStyle>
            <a:lvl1pPr>
              <a:defRPr>
                <a:latin typeface="+mn-lt"/>
                <a:ea typeface="+mn-ea"/>
              </a:defRPr>
            </a:lvl1pPr>
          </a:lstStyle>
          <a:p>
            <a:pPr>
              <a:defRPr/>
            </a:pPr>
            <a:r>
              <a:rPr lang="en-US"/>
              <a:t>Nome Cognome_Organizzazione</a:t>
            </a:r>
          </a:p>
        </p:txBody>
      </p:sp>
      <p:sp>
        <p:nvSpPr>
          <p:cNvPr id="6" name="Rectangle 6"/>
          <p:cNvSpPr>
            <a:spLocks noGrp="1" noChangeArrowheads="1"/>
          </p:cNvSpPr>
          <p:nvPr>
            <p:ph type="sldNum" sz="quarter" idx="11"/>
          </p:nvPr>
        </p:nvSpPr>
        <p:spPr/>
        <p:txBody>
          <a:bodyPr/>
          <a:lstStyle>
            <a:lvl1pPr>
              <a:defRPr/>
            </a:lvl1pPr>
          </a:lstStyle>
          <a:p>
            <a:fld id="{C344E0F0-E188-4A39-A381-DB5B15F53B94}" type="slidenum">
              <a:rPr lang="en-US"/>
              <a:pPr/>
              <a:t>‹N›</a:t>
            </a:fld>
            <a:endParaRPr lang="en-US"/>
          </a:p>
        </p:txBody>
      </p:sp>
    </p:spTree>
    <p:extLst>
      <p:ext uri="{BB962C8B-B14F-4D97-AF65-F5344CB8AC3E}">
        <p14:creationId xmlns:p14="http://schemas.microsoft.com/office/powerpoint/2010/main" val="16299821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5"/>
          <p:cNvSpPr>
            <a:spLocks noGrp="1" noChangeArrowheads="1"/>
          </p:cNvSpPr>
          <p:nvPr>
            <p:ph type="ftr" sz="quarter" idx="10"/>
          </p:nvPr>
        </p:nvSpPr>
        <p:spPr/>
        <p:txBody>
          <a:bodyPr/>
          <a:lstStyle>
            <a:lvl1pPr>
              <a:defRPr>
                <a:latin typeface="+mn-lt"/>
                <a:ea typeface="+mn-ea"/>
              </a:defRPr>
            </a:lvl1pPr>
          </a:lstStyle>
          <a:p>
            <a:pPr>
              <a:defRPr/>
            </a:pPr>
            <a:r>
              <a:rPr lang="en-US"/>
              <a:t>Nome Cognome_Organizzazione</a:t>
            </a:r>
          </a:p>
        </p:txBody>
      </p:sp>
      <p:sp>
        <p:nvSpPr>
          <p:cNvPr id="8" name="Rectangle 6"/>
          <p:cNvSpPr>
            <a:spLocks noGrp="1" noChangeArrowheads="1"/>
          </p:cNvSpPr>
          <p:nvPr>
            <p:ph type="sldNum" sz="quarter" idx="11"/>
          </p:nvPr>
        </p:nvSpPr>
        <p:spPr/>
        <p:txBody>
          <a:bodyPr/>
          <a:lstStyle>
            <a:lvl1pPr>
              <a:defRPr/>
            </a:lvl1pPr>
          </a:lstStyle>
          <a:p>
            <a:fld id="{6B97D82E-2413-480B-8EA0-3DB7133FCFCB}" type="slidenum">
              <a:rPr lang="en-US"/>
              <a:pPr/>
              <a:t>‹N›</a:t>
            </a:fld>
            <a:endParaRPr lang="en-US"/>
          </a:p>
        </p:txBody>
      </p:sp>
    </p:spTree>
    <p:extLst>
      <p:ext uri="{BB962C8B-B14F-4D97-AF65-F5344CB8AC3E}">
        <p14:creationId xmlns:p14="http://schemas.microsoft.com/office/powerpoint/2010/main" val="3571468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5"/>
          <p:cNvSpPr>
            <a:spLocks noGrp="1" noChangeArrowheads="1"/>
          </p:cNvSpPr>
          <p:nvPr>
            <p:ph type="ftr" sz="quarter" idx="10"/>
          </p:nvPr>
        </p:nvSpPr>
        <p:spPr/>
        <p:txBody>
          <a:bodyPr/>
          <a:lstStyle>
            <a:lvl1pPr>
              <a:defRPr>
                <a:latin typeface="+mn-lt"/>
                <a:ea typeface="+mn-ea"/>
              </a:defRPr>
            </a:lvl1pPr>
          </a:lstStyle>
          <a:p>
            <a:pPr>
              <a:defRPr/>
            </a:pPr>
            <a:r>
              <a:rPr lang="en-US"/>
              <a:t>Nome Cognome_Organizzazione</a:t>
            </a:r>
          </a:p>
        </p:txBody>
      </p:sp>
      <p:sp>
        <p:nvSpPr>
          <p:cNvPr id="4" name="Rectangle 6"/>
          <p:cNvSpPr>
            <a:spLocks noGrp="1" noChangeArrowheads="1"/>
          </p:cNvSpPr>
          <p:nvPr>
            <p:ph type="sldNum" sz="quarter" idx="11"/>
          </p:nvPr>
        </p:nvSpPr>
        <p:spPr/>
        <p:txBody>
          <a:bodyPr/>
          <a:lstStyle>
            <a:lvl1pPr>
              <a:defRPr/>
            </a:lvl1pPr>
          </a:lstStyle>
          <a:p>
            <a:fld id="{B7BD924D-F3DB-41D4-A739-501776290494}" type="slidenum">
              <a:rPr lang="en-US"/>
              <a:pPr/>
              <a:t>‹N›</a:t>
            </a:fld>
            <a:endParaRPr lang="en-US"/>
          </a:p>
        </p:txBody>
      </p:sp>
    </p:spTree>
    <p:extLst>
      <p:ext uri="{BB962C8B-B14F-4D97-AF65-F5344CB8AC3E}">
        <p14:creationId xmlns:p14="http://schemas.microsoft.com/office/powerpoint/2010/main" val="31228833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p:txBody>
          <a:bodyPr/>
          <a:lstStyle>
            <a:lvl1pPr>
              <a:defRPr>
                <a:latin typeface="+mn-lt"/>
                <a:ea typeface="+mn-ea"/>
              </a:defRPr>
            </a:lvl1pPr>
          </a:lstStyle>
          <a:p>
            <a:pPr>
              <a:defRPr/>
            </a:pPr>
            <a:r>
              <a:rPr lang="en-US"/>
              <a:t>Nome Cognome_Organizzazione</a:t>
            </a:r>
          </a:p>
        </p:txBody>
      </p:sp>
      <p:sp>
        <p:nvSpPr>
          <p:cNvPr id="3" name="Rectangle 6"/>
          <p:cNvSpPr>
            <a:spLocks noGrp="1" noChangeArrowheads="1"/>
          </p:cNvSpPr>
          <p:nvPr>
            <p:ph type="sldNum" sz="quarter" idx="11"/>
          </p:nvPr>
        </p:nvSpPr>
        <p:spPr/>
        <p:txBody>
          <a:bodyPr/>
          <a:lstStyle>
            <a:lvl1pPr>
              <a:defRPr/>
            </a:lvl1pPr>
          </a:lstStyle>
          <a:p>
            <a:fld id="{6911AACA-38AB-472E-A30F-1723B6D6F40F}" type="slidenum">
              <a:rPr lang="en-US"/>
              <a:pPr/>
              <a:t>‹N›</a:t>
            </a:fld>
            <a:endParaRPr lang="en-US"/>
          </a:p>
        </p:txBody>
      </p:sp>
    </p:spTree>
    <p:extLst>
      <p:ext uri="{BB962C8B-B14F-4D97-AF65-F5344CB8AC3E}">
        <p14:creationId xmlns:p14="http://schemas.microsoft.com/office/powerpoint/2010/main" val="1838176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5"/>
          <p:cNvSpPr>
            <a:spLocks noGrp="1" noChangeArrowheads="1"/>
          </p:cNvSpPr>
          <p:nvPr>
            <p:ph type="ftr" sz="quarter" idx="10"/>
          </p:nvPr>
        </p:nvSpPr>
        <p:spPr/>
        <p:txBody>
          <a:bodyPr/>
          <a:lstStyle>
            <a:lvl1pPr>
              <a:defRPr>
                <a:latin typeface="+mn-lt"/>
                <a:ea typeface="+mn-ea"/>
              </a:defRPr>
            </a:lvl1pPr>
          </a:lstStyle>
          <a:p>
            <a:pPr>
              <a:defRPr/>
            </a:pPr>
            <a:r>
              <a:rPr lang="en-US"/>
              <a:t>Nome Cognome_Organizzazione</a:t>
            </a:r>
          </a:p>
        </p:txBody>
      </p:sp>
      <p:sp>
        <p:nvSpPr>
          <p:cNvPr id="6" name="Rectangle 6"/>
          <p:cNvSpPr>
            <a:spLocks noGrp="1" noChangeArrowheads="1"/>
          </p:cNvSpPr>
          <p:nvPr>
            <p:ph type="sldNum" sz="quarter" idx="11"/>
          </p:nvPr>
        </p:nvSpPr>
        <p:spPr/>
        <p:txBody>
          <a:bodyPr/>
          <a:lstStyle>
            <a:lvl1pPr>
              <a:defRPr/>
            </a:lvl1pPr>
          </a:lstStyle>
          <a:p>
            <a:fld id="{8A3BFF1F-9084-4C27-9444-A40E41EE21E9}" type="slidenum">
              <a:rPr lang="en-US"/>
              <a:pPr/>
              <a:t>‹N›</a:t>
            </a:fld>
            <a:endParaRPr lang="en-US"/>
          </a:p>
        </p:txBody>
      </p:sp>
    </p:spTree>
    <p:extLst>
      <p:ext uri="{BB962C8B-B14F-4D97-AF65-F5344CB8AC3E}">
        <p14:creationId xmlns:p14="http://schemas.microsoft.com/office/powerpoint/2010/main" val="14384553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smtClean="0"/>
              <a:t>Fare clic sull'icona per inserire un'immagine</a:t>
            </a:r>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5"/>
          <p:cNvSpPr>
            <a:spLocks noGrp="1" noChangeArrowheads="1"/>
          </p:cNvSpPr>
          <p:nvPr>
            <p:ph type="ftr" sz="quarter" idx="10"/>
          </p:nvPr>
        </p:nvSpPr>
        <p:spPr/>
        <p:txBody>
          <a:bodyPr/>
          <a:lstStyle>
            <a:lvl1pPr>
              <a:defRPr>
                <a:latin typeface="+mn-lt"/>
                <a:ea typeface="+mn-ea"/>
              </a:defRPr>
            </a:lvl1pPr>
          </a:lstStyle>
          <a:p>
            <a:pPr>
              <a:defRPr/>
            </a:pPr>
            <a:r>
              <a:rPr lang="en-US"/>
              <a:t>Nome Cognome_Organizzazione</a:t>
            </a:r>
          </a:p>
        </p:txBody>
      </p:sp>
      <p:sp>
        <p:nvSpPr>
          <p:cNvPr id="6" name="Rectangle 6"/>
          <p:cNvSpPr>
            <a:spLocks noGrp="1" noChangeArrowheads="1"/>
          </p:cNvSpPr>
          <p:nvPr>
            <p:ph type="sldNum" sz="quarter" idx="11"/>
          </p:nvPr>
        </p:nvSpPr>
        <p:spPr/>
        <p:txBody>
          <a:bodyPr/>
          <a:lstStyle>
            <a:lvl1pPr>
              <a:defRPr/>
            </a:lvl1pPr>
          </a:lstStyle>
          <a:p>
            <a:fld id="{6FF6F2AA-A711-407A-BEAA-C39D6FE15A9C}" type="slidenum">
              <a:rPr lang="en-US"/>
              <a:pPr/>
              <a:t>‹N›</a:t>
            </a:fld>
            <a:endParaRPr lang="en-US"/>
          </a:p>
        </p:txBody>
      </p:sp>
    </p:spTree>
    <p:extLst>
      <p:ext uri="{BB962C8B-B14F-4D97-AF65-F5344CB8AC3E}">
        <p14:creationId xmlns:p14="http://schemas.microsoft.com/office/powerpoint/2010/main" val="20560953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746125"/>
            <a:ext cx="821848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Fare clic per modificare lo stile del titolo</a:t>
            </a:r>
          </a:p>
        </p:txBody>
      </p:sp>
      <p:sp>
        <p:nvSpPr>
          <p:cNvPr id="1027" name="Rectangle 3"/>
          <p:cNvSpPr>
            <a:spLocks noGrp="1" noChangeArrowheads="1"/>
          </p:cNvSpPr>
          <p:nvPr>
            <p:ph type="body" idx="1"/>
          </p:nvPr>
        </p:nvSpPr>
        <p:spPr bwMode="auto">
          <a:xfrm>
            <a:off x="457200" y="2071688"/>
            <a:ext cx="8229600" cy="423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p>
        </p:txBody>
      </p:sp>
      <p:sp>
        <p:nvSpPr>
          <p:cNvPr id="1029" name="Rectangle 5"/>
          <p:cNvSpPr>
            <a:spLocks noGrp="1" noChangeArrowheads="1"/>
          </p:cNvSpPr>
          <p:nvPr>
            <p:ph type="ftr" sz="quarter" idx="3"/>
          </p:nvPr>
        </p:nvSpPr>
        <p:spPr bwMode="auto">
          <a:xfrm>
            <a:off x="5989638" y="6508750"/>
            <a:ext cx="3046412" cy="307975"/>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lvl1pPr algn="r">
              <a:defRPr sz="1400">
                <a:solidFill>
                  <a:srgbClr val="FF6600"/>
                </a:solidFill>
                <a:latin typeface="Lucida Sans" charset="0"/>
              </a:defRPr>
            </a:lvl1pPr>
          </a:lstStyle>
          <a:p>
            <a:r>
              <a:rPr lang="en-US"/>
              <a:t>Nome Cognome_Organizzazione</a:t>
            </a:r>
          </a:p>
        </p:txBody>
      </p:sp>
      <p:sp>
        <p:nvSpPr>
          <p:cNvPr id="1030" name="Rectangle 6"/>
          <p:cNvSpPr>
            <a:spLocks noGrp="1" noChangeArrowheads="1"/>
          </p:cNvSpPr>
          <p:nvPr>
            <p:ph type="sldNum" sz="quarter" idx="4"/>
          </p:nvPr>
        </p:nvSpPr>
        <p:spPr bwMode="auto">
          <a:xfrm>
            <a:off x="323850" y="6524625"/>
            <a:ext cx="471488" cy="307975"/>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lvl1pPr>
              <a:defRPr sz="1400">
                <a:solidFill>
                  <a:srgbClr val="FF6600"/>
                </a:solidFill>
                <a:latin typeface="Lucida Sans" charset="0"/>
              </a:defRPr>
            </a:lvl1pPr>
          </a:lstStyle>
          <a:p>
            <a:fld id="{0A82D834-96EF-4F59-90D2-7ADF31ECAB90}" type="slidenum">
              <a:rPr lang="en-US"/>
              <a:pPr/>
              <a:t>‹N›</a:t>
            </a:fld>
            <a:endParaRPr lang="en-US"/>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dt="0"/>
  <p:txStyles>
    <p:titleStyle>
      <a:lvl1pPr algn="l" rtl="0" eaLnBrk="1" fontAlgn="base" hangingPunct="1">
        <a:spcBef>
          <a:spcPct val="0"/>
        </a:spcBef>
        <a:spcAft>
          <a:spcPct val="0"/>
        </a:spcAft>
        <a:defRPr sz="4400">
          <a:solidFill>
            <a:srgbClr val="003300"/>
          </a:solidFill>
          <a:latin typeface="+mj-lt"/>
          <a:ea typeface="ＭＳ Ｐゴシック" charset="-128"/>
          <a:cs typeface="ＭＳ Ｐゴシック" charset="-128"/>
        </a:defRPr>
      </a:lvl1pPr>
      <a:lvl2pPr algn="l" rtl="0" eaLnBrk="1" fontAlgn="base" hangingPunct="1">
        <a:spcBef>
          <a:spcPct val="0"/>
        </a:spcBef>
        <a:spcAft>
          <a:spcPct val="0"/>
        </a:spcAft>
        <a:defRPr sz="4400">
          <a:solidFill>
            <a:srgbClr val="003300"/>
          </a:solidFill>
          <a:latin typeface="Lucida Sans" charset="0"/>
          <a:ea typeface="ＭＳ Ｐゴシック" charset="-128"/>
          <a:cs typeface="ＭＳ Ｐゴシック" charset="-128"/>
        </a:defRPr>
      </a:lvl2pPr>
      <a:lvl3pPr algn="l" rtl="0" eaLnBrk="1" fontAlgn="base" hangingPunct="1">
        <a:spcBef>
          <a:spcPct val="0"/>
        </a:spcBef>
        <a:spcAft>
          <a:spcPct val="0"/>
        </a:spcAft>
        <a:defRPr sz="4400">
          <a:solidFill>
            <a:srgbClr val="003300"/>
          </a:solidFill>
          <a:latin typeface="Lucida Sans" charset="0"/>
          <a:ea typeface="ＭＳ Ｐゴシック" charset="-128"/>
          <a:cs typeface="ＭＳ Ｐゴシック" charset="-128"/>
        </a:defRPr>
      </a:lvl3pPr>
      <a:lvl4pPr algn="l" rtl="0" eaLnBrk="1" fontAlgn="base" hangingPunct="1">
        <a:spcBef>
          <a:spcPct val="0"/>
        </a:spcBef>
        <a:spcAft>
          <a:spcPct val="0"/>
        </a:spcAft>
        <a:defRPr sz="4400">
          <a:solidFill>
            <a:srgbClr val="003300"/>
          </a:solidFill>
          <a:latin typeface="Lucida Sans" charset="0"/>
          <a:ea typeface="ＭＳ Ｐゴシック" charset="-128"/>
          <a:cs typeface="ＭＳ Ｐゴシック" charset="-128"/>
        </a:defRPr>
      </a:lvl4pPr>
      <a:lvl5pPr algn="l" rtl="0" eaLnBrk="1" fontAlgn="base" hangingPunct="1">
        <a:spcBef>
          <a:spcPct val="0"/>
        </a:spcBef>
        <a:spcAft>
          <a:spcPct val="0"/>
        </a:spcAft>
        <a:defRPr sz="4400">
          <a:solidFill>
            <a:srgbClr val="003300"/>
          </a:solidFill>
          <a:latin typeface="Lucida Sans" charset="0"/>
          <a:ea typeface="ＭＳ Ｐゴシック" charset="-128"/>
          <a:cs typeface="ＭＳ Ｐゴシック" charset="-128"/>
        </a:defRPr>
      </a:lvl5pPr>
      <a:lvl6pPr marL="457200" algn="l" rtl="0" eaLnBrk="1" fontAlgn="base" hangingPunct="1">
        <a:spcBef>
          <a:spcPct val="0"/>
        </a:spcBef>
        <a:spcAft>
          <a:spcPct val="0"/>
        </a:spcAft>
        <a:defRPr sz="4400">
          <a:solidFill>
            <a:srgbClr val="003300"/>
          </a:solidFill>
          <a:latin typeface="Lucida Sans" charset="0"/>
        </a:defRPr>
      </a:lvl6pPr>
      <a:lvl7pPr marL="914400" algn="l" rtl="0" eaLnBrk="1" fontAlgn="base" hangingPunct="1">
        <a:spcBef>
          <a:spcPct val="0"/>
        </a:spcBef>
        <a:spcAft>
          <a:spcPct val="0"/>
        </a:spcAft>
        <a:defRPr sz="4400">
          <a:solidFill>
            <a:srgbClr val="003300"/>
          </a:solidFill>
          <a:latin typeface="Lucida Sans" charset="0"/>
        </a:defRPr>
      </a:lvl7pPr>
      <a:lvl8pPr marL="1371600" algn="l" rtl="0" eaLnBrk="1" fontAlgn="base" hangingPunct="1">
        <a:spcBef>
          <a:spcPct val="0"/>
        </a:spcBef>
        <a:spcAft>
          <a:spcPct val="0"/>
        </a:spcAft>
        <a:defRPr sz="4400">
          <a:solidFill>
            <a:srgbClr val="003300"/>
          </a:solidFill>
          <a:latin typeface="Lucida Sans" charset="0"/>
        </a:defRPr>
      </a:lvl8pPr>
      <a:lvl9pPr marL="1828800" algn="l" rtl="0" eaLnBrk="1" fontAlgn="base" hangingPunct="1">
        <a:spcBef>
          <a:spcPct val="0"/>
        </a:spcBef>
        <a:spcAft>
          <a:spcPct val="0"/>
        </a:spcAft>
        <a:defRPr sz="4400">
          <a:solidFill>
            <a:srgbClr val="003300"/>
          </a:solidFill>
          <a:latin typeface="Lucida Sans" charset="0"/>
        </a:defRPr>
      </a:lvl9pPr>
    </p:titleStyle>
    <p:bodyStyle>
      <a:lvl1pPr marL="342900" indent="-342900" algn="l" rtl="0" eaLnBrk="1" fontAlgn="base" hangingPunct="1">
        <a:spcBef>
          <a:spcPct val="40000"/>
        </a:spcBef>
        <a:spcAft>
          <a:spcPct val="0"/>
        </a:spcAft>
        <a:buSzPct val="120000"/>
        <a:buFont typeface="Wingdings" charset="2"/>
        <a:buChar char="§"/>
        <a:defRPr sz="3000">
          <a:solidFill>
            <a:srgbClr val="003300"/>
          </a:solidFill>
          <a:latin typeface="+mn-lt"/>
          <a:ea typeface="ＭＳ Ｐゴシック" charset="-128"/>
          <a:cs typeface="ＭＳ Ｐゴシック" charset="-128"/>
        </a:defRPr>
      </a:lvl1pPr>
      <a:lvl2pPr marL="742950" indent="-285750" algn="l" rtl="0" eaLnBrk="1" fontAlgn="base" hangingPunct="1">
        <a:spcBef>
          <a:spcPct val="0"/>
        </a:spcBef>
        <a:spcAft>
          <a:spcPct val="0"/>
        </a:spcAft>
        <a:buClr>
          <a:srgbClr val="336600"/>
        </a:buClr>
        <a:buFont typeface="Wingdings" charset="2"/>
        <a:buChar char="§"/>
        <a:defRPr sz="2600">
          <a:solidFill>
            <a:srgbClr val="FF6600"/>
          </a:solidFill>
          <a:latin typeface="+mn-lt"/>
          <a:ea typeface="ＭＳ Ｐゴシック" charset="-128"/>
        </a:defRPr>
      </a:lvl2pPr>
      <a:lvl3pPr marL="1143000" indent="-228600" algn="l" rtl="0" eaLnBrk="1" fontAlgn="base" hangingPunct="1">
        <a:spcBef>
          <a:spcPct val="0"/>
        </a:spcBef>
        <a:spcAft>
          <a:spcPct val="0"/>
        </a:spcAft>
        <a:buSzPct val="75000"/>
        <a:buFont typeface="Wingdings" charset="2"/>
        <a:buChar char="§"/>
        <a:defRPr sz="2400">
          <a:solidFill>
            <a:srgbClr val="595959"/>
          </a:solidFill>
          <a:latin typeface="+mn-lt"/>
          <a:ea typeface="ＭＳ Ｐゴシック" charset="-128"/>
        </a:defRPr>
      </a:lvl3pPr>
      <a:lvl4pPr marL="1600200" indent="-228600" algn="l" rtl="0" eaLnBrk="1" fontAlgn="base" hangingPunct="1">
        <a:spcBef>
          <a:spcPct val="0"/>
        </a:spcBef>
        <a:spcAft>
          <a:spcPct val="0"/>
        </a:spcAft>
        <a:buClr>
          <a:schemeClr val="hlink"/>
        </a:buClr>
        <a:buSzPct val="50000"/>
        <a:buFont typeface="Wingdings" charset="2"/>
        <a:buChar char="§"/>
        <a:defRPr sz="2000">
          <a:solidFill>
            <a:srgbClr val="7F7F7F"/>
          </a:solidFill>
          <a:latin typeface="+mn-lt"/>
          <a:ea typeface="ＭＳ Ｐゴシック" charset="-128"/>
        </a:defRPr>
      </a:lvl4pPr>
      <a:lvl5pPr marL="2057400" indent="-228600" algn="l" rtl="0" eaLnBrk="1" fontAlgn="base" hangingPunct="1">
        <a:spcBef>
          <a:spcPct val="0"/>
        </a:spcBef>
        <a:spcAft>
          <a:spcPct val="0"/>
        </a:spcAft>
        <a:buFont typeface="Wingdings" charset="2"/>
        <a:buChar char="§"/>
        <a:defRPr>
          <a:solidFill>
            <a:srgbClr val="FFAA00"/>
          </a:solidFill>
          <a:latin typeface="+mn-lt"/>
          <a:ea typeface="ＭＳ Ｐゴシック" charset="-128"/>
        </a:defRPr>
      </a:lvl5pPr>
      <a:lvl6pPr marL="2514600" indent="-228600" algn="l" rtl="0" eaLnBrk="1" fontAlgn="base" hangingPunct="1">
        <a:spcBef>
          <a:spcPct val="0"/>
        </a:spcBef>
        <a:spcAft>
          <a:spcPct val="0"/>
        </a:spcAft>
        <a:buChar char="•"/>
        <a:defRPr>
          <a:solidFill>
            <a:schemeClr val="bg2"/>
          </a:solidFill>
          <a:latin typeface="+mn-lt"/>
          <a:ea typeface="ＭＳ Ｐゴシック" charset="-128"/>
        </a:defRPr>
      </a:lvl6pPr>
      <a:lvl7pPr marL="2971800" indent="-228600" algn="l" rtl="0" eaLnBrk="1" fontAlgn="base" hangingPunct="1">
        <a:spcBef>
          <a:spcPct val="0"/>
        </a:spcBef>
        <a:spcAft>
          <a:spcPct val="0"/>
        </a:spcAft>
        <a:buChar char="•"/>
        <a:defRPr>
          <a:solidFill>
            <a:schemeClr val="bg2"/>
          </a:solidFill>
          <a:latin typeface="+mn-lt"/>
          <a:ea typeface="ＭＳ Ｐゴシック" charset="-128"/>
        </a:defRPr>
      </a:lvl7pPr>
      <a:lvl8pPr marL="3429000" indent="-228600" algn="l" rtl="0" eaLnBrk="1" fontAlgn="base" hangingPunct="1">
        <a:spcBef>
          <a:spcPct val="0"/>
        </a:spcBef>
        <a:spcAft>
          <a:spcPct val="0"/>
        </a:spcAft>
        <a:buChar char="•"/>
        <a:defRPr>
          <a:solidFill>
            <a:schemeClr val="bg2"/>
          </a:solidFill>
          <a:latin typeface="+mn-lt"/>
          <a:ea typeface="ＭＳ Ｐゴシック" charset="-128"/>
        </a:defRPr>
      </a:lvl8pPr>
      <a:lvl9pPr marL="3886200" indent="-228600" algn="l" rtl="0" eaLnBrk="1" fontAlgn="base" hangingPunct="1">
        <a:spcBef>
          <a:spcPct val="0"/>
        </a:spcBef>
        <a:spcAft>
          <a:spcPct val="0"/>
        </a:spcAft>
        <a:buChar char="•"/>
        <a:defRPr>
          <a:solidFill>
            <a:schemeClr val="bg2"/>
          </a:solidFill>
          <a:latin typeface="+mn-lt"/>
          <a:ea typeface="ＭＳ Ｐゴシック" charset="-128"/>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mailto:gargiulo@garr.it"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5.gif"/><Relationship Id="rId5" Type="http://schemas.openxmlformats.org/officeDocument/2006/relationships/image" Target="../media/image18.pn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5.gif"/><Relationship Id="rId5" Type="http://schemas.openxmlformats.org/officeDocument/2006/relationships/image" Target="../media/image21.png"/><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5.gif"/><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27.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15.png"/><Relationship Id="rId7"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4.png"/><Relationship Id="rId4" Type="http://schemas.openxmlformats.org/officeDocument/2006/relationships/image" Target="../media/image25.png"/><Relationship Id="rId9" Type="http://schemas.openxmlformats.org/officeDocument/2006/relationships/image" Target="../media/image5.gif"/></Relationships>
</file>

<file path=ppt/slides/_rels/slide29.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5.png"/><Relationship Id="rId7"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4.png"/><Relationship Id="rId9" Type="http://schemas.openxmlformats.org/officeDocument/2006/relationships/image" Target="../media/image5.gif"/></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5.png"/><Relationship Id="rId7"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4.png"/><Relationship Id="rId9" Type="http://schemas.openxmlformats.org/officeDocument/2006/relationships/image" Target="../media/image5.gif"/></Relationships>
</file>

<file path=ppt/slides/_rels/slide31.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4.png"/><Relationship Id="rId7"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 Id="rId9" Type="http://schemas.openxmlformats.org/officeDocument/2006/relationships/image" Target="../media/image34.png"/></Relationships>
</file>

<file path=ppt/slides/_rels/slide32.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4.png"/><Relationship Id="rId7"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10" Type="http://schemas.openxmlformats.org/officeDocument/2006/relationships/image" Target="../media/image5.gif"/><Relationship Id="rId4" Type="http://schemas.openxmlformats.org/officeDocument/2006/relationships/image" Target="../media/image29.png"/><Relationship Id="rId9" Type="http://schemas.openxmlformats.org/officeDocument/2006/relationships/image" Target="../media/image34.png"/></Relationships>
</file>

<file path=ppt/slides/_rels/slide3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video" Target="../media/media1.wmv"/><Relationship Id="rId1" Type="http://schemas.microsoft.com/office/2007/relationships/media" Target="../media/media1.wmv"/><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hyperlink" Target="https://www.idem.garr.it/index.php/it/informazioni-tecniche/147-installazione-di-un-service-provider-shibboleth-v2-con-debian"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www.idem.garr.it/index.php/en/technical-information-idem/attributes-idem" TargetMode="External"/><Relationship Id="rId2" Type="http://schemas.openxmlformats.org/officeDocument/2006/relationships/hyperlink" Target="https://www.idem.garr.it/index.php/it/informazioni-tecniche/147-installazione-di-un-service-provider-shibboleth-v2-con-debia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4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wmv"/><Relationship Id="rId1" Type="http://schemas.microsoft.com/office/2007/relationships/media" Target="../media/media2.wmv"/><Relationship Id="rId6" Type="http://schemas.openxmlformats.org/officeDocument/2006/relationships/image" Target="../media/image50.png"/><Relationship Id="rId5" Type="http://schemas.openxmlformats.org/officeDocument/2006/relationships/image" Target="../media/image5.gif"/><Relationship Id="rId4" Type="http://schemas.openxmlformats.org/officeDocument/2006/relationships/image" Target="../media/image43.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wmv"/><Relationship Id="rId1" Type="http://schemas.microsoft.com/office/2007/relationships/media" Target="../media/media3.wmv"/><Relationship Id="rId6" Type="http://schemas.openxmlformats.org/officeDocument/2006/relationships/image" Target="../media/image55.png"/><Relationship Id="rId5" Type="http://schemas.openxmlformats.org/officeDocument/2006/relationships/image" Target="../media/image5.gif"/><Relationship Id="rId4" Type="http://schemas.openxmlformats.org/officeDocument/2006/relationships/image" Target="../media/image43.jpg"/></Relationships>
</file>

<file path=ppt/slides/_rels/slide5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5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 Id="rId5" Type="http://schemas.openxmlformats.org/officeDocument/2006/relationships/hyperlink" Target="https://spaces.internet2.edu/display/SHIB2/NativeSPEnableApplication" TargetMode="External"/><Relationship Id="rId4" Type="http://schemas.openxmlformats.org/officeDocument/2006/relationships/image" Target="../media/image65.png"/></Relationships>
</file>

<file path=ppt/slides/_rels/slide5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4.wmv"/><Relationship Id="rId1" Type="http://schemas.microsoft.com/office/2007/relationships/media" Target="../media/media4.wmv"/><Relationship Id="rId5" Type="http://schemas.openxmlformats.org/officeDocument/2006/relationships/image" Target="../media/image68.png"/><Relationship Id="rId4" Type="http://schemas.openxmlformats.org/officeDocument/2006/relationships/image" Target="../media/image43.jp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hyperlink" Target="http://code.google.com/p/simplesamlphp/downloads/list" TargetMode="External"/><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64.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hyperlink" Target="http://simplesamlphp.org/docs/1.6/simplesamlphp-ukaccess" TargetMode="External"/><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6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 Id="rId4" Type="http://schemas.openxmlformats.org/officeDocument/2006/relationships/image" Target="../media/image79.png"/></Relationships>
</file>

<file path=ppt/slides/_rels/slide6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hyperlink" Target="https://myappurl/simplesamlphp_directory/www" TargetMode="External"/><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6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 Id="rId4" Type="http://schemas.openxmlformats.org/officeDocument/2006/relationships/image" Target="../media/image84.png"/></Relationships>
</file>

<file path=ppt/slides/_rels/slide6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90.png"/><Relationship Id="rId2" Type="http://schemas.openxmlformats.org/officeDocument/2006/relationships/video" Target="../media/media5.wmv"/><Relationship Id="rId1" Type="http://schemas.microsoft.com/office/2007/relationships/media" Target="../media/media5.wmv"/><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jp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xml"/><Relationship Id="rId4" Type="http://schemas.openxmlformats.org/officeDocument/2006/relationships/image" Target="../media/image99.png"/></Relationships>
</file>

<file path=ppt/slides/_rels/slide77.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xml"/><Relationship Id="rId4" Type="http://schemas.openxmlformats.org/officeDocument/2006/relationships/image" Target="../media/image102.png"/></Relationships>
</file>

<file path=ppt/slides/_rels/slide78.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3.png"/><Relationship Id="rId1" Type="http://schemas.openxmlformats.org/officeDocument/2006/relationships/slideLayout" Target="../slideLayouts/slideLayout2.xml"/><Relationship Id="rId5" Type="http://schemas.openxmlformats.org/officeDocument/2006/relationships/image" Target="../media/image105.png"/><Relationship Id="rId4" Type="http://schemas.openxmlformats.org/officeDocument/2006/relationships/image" Target="../media/image104.png"/></Relationships>
</file>

<file path=ppt/slides/_rels/slide79.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2.xml"/><Relationship Id="rId5" Type="http://schemas.openxmlformats.org/officeDocument/2006/relationships/image" Target="../media/image110.png"/><Relationship Id="rId4" Type="http://schemas.openxmlformats.org/officeDocument/2006/relationships/image" Target="../media/image109.png"/></Relationships>
</file>

<file path=ppt/slides/_rels/slide81.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hyperlink" Target="https://spaces.internet2.edu/display/SHIB2/NativeSPEnableApplication" TargetMode="External"/><Relationship Id="rId4" Type="http://schemas.openxmlformats.org/officeDocument/2006/relationships/image" Target="../media/image112.png"/></Relationships>
</file>

<file path=ppt/slides/_rels/slide82.xml.rels><?xml version="1.0" encoding="UTF-8" standalone="yes"?>
<Relationships xmlns="http://schemas.openxmlformats.org/package/2006/relationships"><Relationship Id="rId8" Type="http://schemas.openxmlformats.org/officeDocument/2006/relationships/image" Target="../media/image117.jpg"/><Relationship Id="rId13" Type="http://schemas.openxmlformats.org/officeDocument/2006/relationships/image" Target="../media/image122.jpg"/><Relationship Id="rId3" Type="http://schemas.openxmlformats.org/officeDocument/2006/relationships/hyperlink" Target="https://spaces.internet2.edu/display/SHIB2/ShibEnabled" TargetMode="External"/><Relationship Id="rId7" Type="http://schemas.openxmlformats.org/officeDocument/2006/relationships/image" Target="../media/image116.jpg"/><Relationship Id="rId12" Type="http://schemas.openxmlformats.org/officeDocument/2006/relationships/image" Target="../media/image121.png"/><Relationship Id="rId2" Type="http://schemas.openxmlformats.org/officeDocument/2006/relationships/image" Target="../media/image113.jpg"/><Relationship Id="rId1" Type="http://schemas.openxmlformats.org/officeDocument/2006/relationships/slideLayout" Target="../slideLayouts/slideLayout2.xml"/><Relationship Id="rId6" Type="http://schemas.openxmlformats.org/officeDocument/2006/relationships/image" Target="../media/image115.png"/><Relationship Id="rId11" Type="http://schemas.openxmlformats.org/officeDocument/2006/relationships/image" Target="../media/image120.png"/><Relationship Id="rId5" Type="http://schemas.openxmlformats.org/officeDocument/2006/relationships/image" Target="../media/image114.png"/><Relationship Id="rId10" Type="http://schemas.openxmlformats.org/officeDocument/2006/relationships/image" Target="../media/image119.png"/><Relationship Id="rId4" Type="http://schemas.openxmlformats.org/officeDocument/2006/relationships/hyperlink" Target="https://rnd.feide.no/fed_software/" TargetMode="External"/><Relationship Id="rId9" Type="http://schemas.openxmlformats.org/officeDocument/2006/relationships/image" Target="../media/image118.png"/></Relationships>
</file>

<file path=ppt/slides/_rels/slide83.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hyperlink" Target="https://spaces.internet2.edu/display/SHIB2/MetadataForSP" TargetMode="External"/><Relationship Id="rId1" Type="http://schemas.openxmlformats.org/officeDocument/2006/relationships/slideLayout" Target="../slideLayouts/slideLayout2.xml"/><Relationship Id="rId6" Type="http://schemas.openxmlformats.org/officeDocument/2006/relationships/image" Target="../media/image125.png"/><Relationship Id="rId5" Type="http://schemas.openxmlformats.org/officeDocument/2006/relationships/image" Target="../media/image124.png"/><Relationship Id="rId4" Type="http://schemas.openxmlformats.org/officeDocument/2006/relationships/image" Target="../media/image123.png"/></Relationships>
</file>

<file path=ppt/slides/_rels/slide84.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127.jp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129.jp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olo 3"/>
          <p:cNvSpPr>
            <a:spLocks noGrp="1"/>
          </p:cNvSpPr>
          <p:nvPr>
            <p:ph type="ctrTitle"/>
          </p:nvPr>
        </p:nvSpPr>
        <p:spPr>
          <a:xfrm>
            <a:off x="539552" y="2348880"/>
            <a:ext cx="8353425" cy="1446550"/>
          </a:xfrm>
        </p:spPr>
        <p:txBody>
          <a:bodyPr/>
          <a:lstStyle/>
          <a:p>
            <a:pPr eaLnBrk="1" hangingPunct="1"/>
            <a:r>
              <a:rPr lang="en-US" dirty="0" err="1" smtClean="0">
                <a:latin typeface="Calibri" pitchFamily="34" charset="0"/>
                <a:cs typeface="Calibri" pitchFamily="34" charset="0"/>
              </a:rPr>
              <a:t>Tecniche</a:t>
            </a:r>
            <a:r>
              <a:rPr lang="en-US" dirty="0" smtClean="0">
                <a:latin typeface="Calibri" pitchFamily="34" charset="0"/>
                <a:cs typeface="Calibri" pitchFamily="34" charset="0"/>
              </a:rPr>
              <a:t> </a:t>
            </a:r>
            <a:r>
              <a:rPr lang="en-US" dirty="0" err="1" smtClean="0">
                <a:latin typeface="Calibri" pitchFamily="34" charset="0"/>
                <a:cs typeface="Calibri" pitchFamily="34" charset="0"/>
              </a:rPr>
              <a:t>pratiche</a:t>
            </a:r>
            <a:r>
              <a:rPr lang="en-US" dirty="0" smtClean="0">
                <a:latin typeface="Calibri" pitchFamily="34" charset="0"/>
                <a:cs typeface="Calibri" pitchFamily="34" charset="0"/>
              </a:rPr>
              <a:t> per </a:t>
            </a:r>
            <a:r>
              <a:rPr lang="en-US" dirty="0" err="1" smtClean="0">
                <a:latin typeface="Calibri" pitchFamily="34" charset="0"/>
                <a:cs typeface="Calibri" pitchFamily="34" charset="0"/>
              </a:rPr>
              <a:t>federare</a:t>
            </a:r>
            <a:r>
              <a:rPr lang="en-US" dirty="0" smtClean="0">
                <a:latin typeface="Calibri" pitchFamily="34" charset="0"/>
                <a:cs typeface="Calibri" pitchFamily="34" charset="0"/>
              </a:rPr>
              <a:t> </a:t>
            </a:r>
            <a:r>
              <a:rPr lang="en-US" dirty="0" err="1" smtClean="0">
                <a:latin typeface="Calibri" pitchFamily="34" charset="0"/>
                <a:cs typeface="Calibri" pitchFamily="34" charset="0"/>
              </a:rPr>
              <a:t>applicazioni</a:t>
            </a:r>
            <a:endParaRPr lang="it-IT" dirty="0" smtClean="0">
              <a:latin typeface="Calibri" pitchFamily="34" charset="0"/>
              <a:cs typeface="Calibri" pitchFamily="34" charset="0"/>
            </a:endParaRPr>
          </a:p>
        </p:txBody>
      </p:sp>
      <p:sp>
        <p:nvSpPr>
          <p:cNvPr id="5" name="Sottotitolo 4"/>
          <p:cNvSpPr>
            <a:spLocks noGrp="1"/>
          </p:cNvSpPr>
          <p:nvPr>
            <p:ph type="subTitle" idx="1"/>
          </p:nvPr>
        </p:nvSpPr>
        <p:spPr>
          <a:xfrm>
            <a:off x="611560" y="4293096"/>
            <a:ext cx="8404225" cy="615950"/>
          </a:xfrm>
        </p:spPr>
        <p:txBody>
          <a:bodyPr/>
          <a:lstStyle/>
          <a:p>
            <a:pPr eaLnBrk="1" hangingPunct="1">
              <a:defRPr/>
            </a:pPr>
            <a:r>
              <a:rPr lang="en-US" dirty="0" smtClean="0">
                <a:latin typeface="Calibri" pitchFamily="34" charset="0"/>
                <a:ea typeface="+mn-ea"/>
                <a:cs typeface="Calibri" pitchFamily="34" charset="0"/>
              </a:rPr>
              <a:t>Stefano Gargiulo (GARR)</a:t>
            </a:r>
            <a:endParaRPr lang="it-IT" dirty="0">
              <a:latin typeface="Calibri" pitchFamily="34" charset="0"/>
              <a:ea typeface="+mn-ea"/>
              <a:cs typeface="Calibri" pitchFamily="34"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it-IT" dirty="0">
                <a:latin typeface="Calibri" pitchFamily="34" charset="0"/>
                <a:cs typeface="Calibri" pitchFamily="34" charset="0"/>
              </a:rPr>
              <a:t>Identità digitale</a:t>
            </a:r>
            <a:endParaRPr lang="it-IT" dirty="0" smtClean="0"/>
          </a:p>
        </p:txBody>
      </p:sp>
      <p:sp>
        <p:nvSpPr>
          <p:cNvPr id="27651" name="Rectangle 3"/>
          <p:cNvSpPr>
            <a:spLocks noGrp="1" noChangeArrowheads="1"/>
          </p:cNvSpPr>
          <p:nvPr>
            <p:ph type="body" idx="1"/>
          </p:nvPr>
        </p:nvSpPr>
        <p:spPr>
          <a:xfrm>
            <a:off x="457200" y="1916832"/>
            <a:ext cx="8229600" cy="4391893"/>
          </a:xfrm>
        </p:spPr>
        <p:txBody>
          <a:bodyPr/>
          <a:lstStyle/>
          <a:p>
            <a:pPr eaLnBrk="1" hangingPunct="1"/>
            <a:r>
              <a:rPr lang="it-IT" b="1" dirty="0" smtClean="0">
                <a:latin typeface="Calibri" pitchFamily="34" charset="0"/>
                <a:cs typeface="Calibri" pitchFamily="34" charset="0"/>
              </a:rPr>
              <a:t>Attributi identificativi</a:t>
            </a:r>
            <a:r>
              <a:rPr lang="it-IT" dirty="0" smtClean="0">
                <a:latin typeface="Calibri" pitchFamily="34" charset="0"/>
                <a:cs typeface="Calibri" pitchFamily="34" charset="0"/>
              </a:rPr>
              <a:t>: </a:t>
            </a:r>
            <a:r>
              <a:rPr lang="it-IT" sz="2800" dirty="0" smtClean="0">
                <a:latin typeface="Calibri" pitchFamily="34" charset="0"/>
                <a:cs typeface="Calibri" pitchFamily="34" charset="0"/>
              </a:rPr>
              <a:t>Un sottoinsieme di attributi che identifica l’entità in maniera univoca. Esempi:</a:t>
            </a:r>
          </a:p>
          <a:p>
            <a:pPr lvl="1" eaLnBrk="1" hangingPunct="1"/>
            <a:r>
              <a:rPr lang="it-IT" sz="2400" dirty="0" smtClean="0">
                <a:latin typeface="Calibri" pitchFamily="34" charset="0"/>
                <a:cs typeface="Calibri" pitchFamily="34" charset="0"/>
              </a:rPr>
              <a:t>N# Documento</a:t>
            </a:r>
          </a:p>
          <a:p>
            <a:pPr lvl="1" eaLnBrk="1" hangingPunct="1"/>
            <a:r>
              <a:rPr lang="it-IT" sz="2400" dirty="0" smtClean="0">
                <a:latin typeface="Calibri" pitchFamily="34" charset="0"/>
                <a:cs typeface="Calibri" pitchFamily="34" charset="0"/>
              </a:rPr>
              <a:t>Username e Scope (</a:t>
            </a:r>
            <a:r>
              <a:rPr lang="it-IT" sz="2400" dirty="0" smtClean="0">
                <a:latin typeface="Calibri" pitchFamily="34" charset="0"/>
                <a:cs typeface="Calibri" pitchFamily="34" charset="0"/>
                <a:hlinkClick r:id="rId2"/>
              </a:rPr>
              <a:t>gargiulo@garr.it</a:t>
            </a:r>
            <a:r>
              <a:rPr lang="it-IT" sz="2400" dirty="0" smtClean="0">
                <a:latin typeface="Calibri" pitchFamily="34" charset="0"/>
                <a:cs typeface="Calibri" pitchFamily="34" charset="0"/>
              </a:rPr>
              <a:t>) </a:t>
            </a:r>
          </a:p>
          <a:p>
            <a:pPr lvl="2"/>
            <a:r>
              <a:rPr lang="it-IT" sz="2200" dirty="0" smtClean="0">
                <a:latin typeface="Calibri" pitchFamily="34" charset="0"/>
                <a:cs typeface="Calibri" pitchFamily="34" charset="0"/>
              </a:rPr>
              <a:t>Email</a:t>
            </a:r>
          </a:p>
          <a:p>
            <a:pPr lvl="1" eaLnBrk="1" hangingPunct="1"/>
            <a:r>
              <a:rPr lang="it-IT" sz="2400" dirty="0" smtClean="0">
                <a:latin typeface="Calibri" pitchFamily="34" charset="0"/>
                <a:cs typeface="Calibri" pitchFamily="34" charset="0"/>
              </a:rPr>
              <a:t>(</a:t>
            </a:r>
            <a:r>
              <a:rPr lang="it-IT" sz="2400" dirty="0" err="1" smtClean="0">
                <a:latin typeface="Calibri" pitchFamily="34" charset="0"/>
                <a:cs typeface="Calibri" pitchFamily="34" charset="0"/>
              </a:rPr>
              <a:t>name</a:t>
            </a:r>
            <a:r>
              <a:rPr lang="it-IT" sz="2400" dirty="0" smtClean="0">
                <a:latin typeface="Calibri" pitchFamily="34" charset="0"/>
                <a:cs typeface="Calibri" pitchFamily="34" charset="0"/>
              </a:rPr>
              <a:t>, </a:t>
            </a:r>
            <a:r>
              <a:rPr lang="it-IT" sz="2400" dirty="0" err="1" smtClean="0">
                <a:latin typeface="Calibri" pitchFamily="34" charset="0"/>
                <a:cs typeface="Calibri" pitchFamily="34" charset="0"/>
              </a:rPr>
              <a:t>surname</a:t>
            </a:r>
            <a:r>
              <a:rPr lang="it-IT" sz="2400" dirty="0" smtClean="0">
                <a:latin typeface="Calibri" pitchFamily="34" charset="0"/>
                <a:cs typeface="Calibri" pitchFamily="34" charset="0"/>
              </a:rPr>
              <a:t>, </a:t>
            </a:r>
            <a:r>
              <a:rPr lang="it-IT" sz="2400" dirty="0" err="1" smtClean="0">
                <a:latin typeface="Calibri" pitchFamily="34" charset="0"/>
                <a:cs typeface="Calibri" pitchFamily="34" charset="0"/>
              </a:rPr>
              <a:t>place</a:t>
            </a:r>
            <a:r>
              <a:rPr lang="it-IT" sz="2400" dirty="0" smtClean="0">
                <a:latin typeface="Calibri" pitchFamily="34" charset="0"/>
                <a:cs typeface="Calibri" pitchFamily="34" charset="0"/>
              </a:rPr>
              <a:t> of </a:t>
            </a:r>
            <a:r>
              <a:rPr lang="it-IT" sz="2400" dirty="0" err="1" smtClean="0">
                <a:latin typeface="Calibri" pitchFamily="34" charset="0"/>
                <a:cs typeface="Calibri" pitchFamily="34" charset="0"/>
              </a:rPr>
              <a:t>birth</a:t>
            </a:r>
            <a:r>
              <a:rPr lang="it-IT" sz="2400" dirty="0" smtClean="0">
                <a:latin typeface="Calibri" pitchFamily="34" charset="0"/>
                <a:cs typeface="Calibri" pitchFamily="34" charset="0"/>
              </a:rPr>
              <a:t>, date of </a:t>
            </a:r>
            <a:r>
              <a:rPr lang="it-IT" sz="2400" dirty="0" err="1" smtClean="0">
                <a:latin typeface="Calibri" pitchFamily="34" charset="0"/>
                <a:cs typeface="Calibri" pitchFamily="34" charset="0"/>
              </a:rPr>
              <a:t>birth</a:t>
            </a:r>
            <a:r>
              <a:rPr lang="it-IT" sz="2400" dirty="0" smtClean="0">
                <a:latin typeface="Calibri" pitchFamily="34" charset="0"/>
                <a:cs typeface="Calibri" pitchFamily="34" charset="0"/>
              </a:rPr>
              <a:t>)</a:t>
            </a:r>
          </a:p>
          <a:p>
            <a:pPr eaLnBrk="1" hangingPunct="1"/>
            <a:r>
              <a:rPr lang="it-IT" dirty="0" smtClean="0">
                <a:latin typeface="Calibri" pitchFamily="34" charset="0"/>
                <a:cs typeface="Calibri" pitchFamily="34" charset="0"/>
              </a:rPr>
              <a:t>Non facile da definire:</a:t>
            </a:r>
            <a:br>
              <a:rPr lang="it-IT" dirty="0" smtClean="0">
                <a:latin typeface="Calibri" pitchFamily="34" charset="0"/>
                <a:cs typeface="Calibri" pitchFamily="34" charset="0"/>
              </a:rPr>
            </a:br>
            <a:r>
              <a:rPr lang="it-IT" sz="2400" dirty="0" smtClean="0">
                <a:latin typeface="Calibri" pitchFamily="34" charset="0"/>
                <a:cs typeface="Calibri" pitchFamily="34" charset="0"/>
              </a:rPr>
              <a:t>Alla definizione di Platone, dell’uomo come l’unico animale </a:t>
            </a:r>
            <a:r>
              <a:rPr lang="it-IT" sz="2400" dirty="0" err="1" smtClean="0">
                <a:latin typeface="Calibri" pitchFamily="34" charset="0"/>
                <a:cs typeface="Calibri" pitchFamily="34" charset="0"/>
              </a:rPr>
              <a:t>bipide</a:t>
            </a:r>
            <a:r>
              <a:rPr lang="it-IT" sz="2400" dirty="0" smtClean="0">
                <a:latin typeface="Calibri" pitchFamily="34" charset="0"/>
                <a:cs typeface="Calibri" pitchFamily="34" charset="0"/>
              </a:rPr>
              <a:t> e </a:t>
            </a:r>
            <a:r>
              <a:rPr lang="it-IT" sz="2400" dirty="0" err="1" smtClean="0">
                <a:latin typeface="Calibri" pitchFamily="34" charset="0"/>
                <a:cs typeface="Calibri" pitchFamily="34" charset="0"/>
              </a:rPr>
              <a:t>inplume</a:t>
            </a:r>
            <a:r>
              <a:rPr lang="it-IT" sz="2400" dirty="0" smtClean="0">
                <a:latin typeface="Calibri" pitchFamily="34" charset="0"/>
                <a:cs typeface="Calibri" pitchFamily="34" charset="0"/>
              </a:rPr>
              <a:t>, Diogene prese un pollo, lo </a:t>
            </a:r>
            <a:r>
              <a:rPr lang="it-IT" sz="2400" dirty="0" err="1" smtClean="0">
                <a:latin typeface="Calibri" pitchFamily="34" charset="0"/>
                <a:cs typeface="Calibri" pitchFamily="34" charset="0"/>
              </a:rPr>
              <a:t>spenno`</a:t>
            </a:r>
            <a:r>
              <a:rPr lang="it-IT" sz="2400" dirty="0" smtClean="0">
                <a:latin typeface="Calibri" pitchFamily="34" charset="0"/>
                <a:cs typeface="Calibri" pitchFamily="34" charset="0"/>
              </a:rPr>
              <a:t> e disse: «Ecco l’uomo di Platone!»</a:t>
            </a:r>
            <a:endParaRPr lang="it-IT" sz="1800" dirty="0" smtClean="0">
              <a:latin typeface="Calibri" pitchFamily="34" charset="0"/>
              <a:cs typeface="Calibri" pitchFamily="34" charset="0"/>
            </a:endParaRPr>
          </a:p>
        </p:txBody>
      </p:sp>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10</a:t>
            </a:fld>
            <a:endParaRPr lang="en-US" sz="1400" dirty="0">
              <a:solidFill>
                <a:srgbClr val="FF6600"/>
              </a:solidFill>
              <a:latin typeface="Lucida Sans" charset="0"/>
            </a:endParaRPr>
          </a:p>
        </p:txBody>
      </p:sp>
    </p:spTree>
    <p:extLst>
      <p:ext uri="{BB962C8B-B14F-4D97-AF65-F5344CB8AC3E}">
        <p14:creationId xmlns:p14="http://schemas.microsoft.com/office/powerpoint/2010/main" val="2723669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11</a:t>
            </a:fld>
            <a:endParaRPr lang="en-US" sz="1400">
              <a:solidFill>
                <a:srgbClr val="FF6600"/>
              </a:solidFill>
              <a:latin typeface="Lucida Sans" charset="0"/>
            </a:endParaRPr>
          </a:p>
        </p:txBody>
      </p:sp>
      <p:sp>
        <p:nvSpPr>
          <p:cNvPr id="6" name="Titolo 1"/>
          <p:cNvSpPr txBox="1">
            <a:spLocks/>
          </p:cNvSpPr>
          <p:nvPr/>
        </p:nvSpPr>
        <p:spPr bwMode="auto">
          <a:xfrm>
            <a:off x="575452" y="4941168"/>
            <a:ext cx="8291264" cy="1080119"/>
          </a:xfrm>
          <a:prstGeom prst="rect">
            <a:avLst/>
          </a:prstGeom>
          <a:solidFill>
            <a:srgbClr val="0070C0"/>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Autenticazione</a:t>
            </a:r>
            <a:br>
              <a:rPr lang="it-IT" dirty="0" smtClean="0">
                <a:latin typeface="Calibri" pitchFamily="34" charset="0"/>
                <a:cs typeface="Calibri" pitchFamily="34" charset="0"/>
              </a:rPr>
            </a:br>
            <a:r>
              <a:rPr lang="it-IT" sz="2800" i="1" dirty="0" smtClean="0">
                <a:latin typeface="Calibri" pitchFamily="34" charset="0"/>
                <a:cs typeface="Calibri" pitchFamily="34" charset="0"/>
              </a:rPr>
              <a:t>Requisiti Applicativi</a:t>
            </a:r>
            <a:endParaRPr lang="it-IT" sz="2800" i="1" dirty="0">
              <a:latin typeface="Calibri" pitchFamily="34" charset="0"/>
              <a:cs typeface="Calibri" pitchFamily="34" charset="0"/>
            </a:endParaRPr>
          </a:p>
        </p:txBody>
      </p:sp>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0325" y="1844824"/>
            <a:ext cx="3943350" cy="2705100"/>
          </a:xfrm>
          <a:prstGeom prst="rect">
            <a:avLst/>
          </a:prstGeom>
        </p:spPr>
      </p:pic>
    </p:spTree>
    <p:extLst>
      <p:ext uri="{BB962C8B-B14F-4D97-AF65-F5344CB8AC3E}">
        <p14:creationId xmlns:p14="http://schemas.microsoft.com/office/powerpoint/2010/main" val="34829209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Segnaposto contenuto 8"/>
          <p:cNvSpPr>
            <a:spLocks noGrp="1"/>
          </p:cNvSpPr>
          <p:nvPr>
            <p:ph idx="1"/>
          </p:nvPr>
        </p:nvSpPr>
        <p:spPr>
          <a:xfrm>
            <a:off x="395536" y="1556792"/>
            <a:ext cx="8352928" cy="4751933"/>
          </a:xfrm>
        </p:spPr>
        <p:txBody>
          <a:bodyPr/>
          <a:lstStyle/>
          <a:p>
            <a:pPr marL="0" indent="0">
              <a:buSzPct val="100000"/>
              <a:buNone/>
            </a:pPr>
            <a:r>
              <a:rPr lang="en-US" dirty="0" err="1" smtClean="0">
                <a:latin typeface="Calibri" pitchFamily="34" charset="0"/>
                <a:cs typeface="Calibri" pitchFamily="34" charset="0"/>
              </a:rPr>
              <a:t>Nella</a:t>
            </a:r>
            <a:r>
              <a:rPr lang="en-US" dirty="0" smtClean="0">
                <a:latin typeface="Calibri" pitchFamily="34" charset="0"/>
                <a:cs typeface="Calibri" pitchFamily="34" charset="0"/>
              </a:rPr>
              <a:t> </a:t>
            </a:r>
            <a:r>
              <a:rPr lang="en-US" dirty="0" err="1" smtClean="0">
                <a:latin typeface="Calibri" pitchFamily="34" charset="0"/>
                <a:cs typeface="Calibri" pitchFamily="34" charset="0"/>
              </a:rPr>
              <a:t>fase</a:t>
            </a:r>
            <a:r>
              <a:rPr lang="en-US" dirty="0" smtClean="0">
                <a:latin typeface="Calibri" pitchFamily="34" charset="0"/>
                <a:cs typeface="Calibri" pitchFamily="34" charset="0"/>
              </a:rPr>
              <a:t> di </a:t>
            </a:r>
            <a:r>
              <a:rPr lang="en-US" dirty="0" err="1" smtClean="0">
                <a:latin typeface="Calibri" pitchFamily="34" charset="0"/>
                <a:cs typeface="Calibri" pitchFamily="34" charset="0"/>
              </a:rPr>
              <a:t>autenticazione</a:t>
            </a:r>
            <a:r>
              <a:rPr lang="en-US" dirty="0" smtClean="0">
                <a:latin typeface="Calibri" pitchFamily="34" charset="0"/>
                <a:cs typeface="Calibri" pitchFamily="34" charset="0"/>
              </a:rPr>
              <a:t> </a:t>
            </a:r>
            <a:r>
              <a:rPr lang="en-US" b="1" dirty="0" err="1" smtClean="0">
                <a:latin typeface="Calibri" pitchFamily="34" charset="0"/>
                <a:cs typeface="Calibri" pitchFamily="34" charset="0"/>
              </a:rPr>
              <a:t>l’applicazione</a:t>
            </a:r>
            <a:r>
              <a:rPr lang="en-US" dirty="0" smtClean="0">
                <a:latin typeface="Calibri" pitchFamily="34" charset="0"/>
                <a:cs typeface="Calibri" pitchFamily="34" charset="0"/>
              </a:rPr>
              <a:t> ha </a:t>
            </a:r>
            <a:r>
              <a:rPr lang="en-US" dirty="0" err="1" smtClean="0">
                <a:latin typeface="Calibri" pitchFamily="34" charset="0"/>
                <a:cs typeface="Calibri" pitchFamily="34" charset="0"/>
              </a:rPr>
              <a:t>principalmente</a:t>
            </a:r>
            <a:r>
              <a:rPr lang="en-US" dirty="0" smtClean="0">
                <a:latin typeface="Calibri" pitchFamily="34" charset="0"/>
                <a:cs typeface="Calibri" pitchFamily="34" charset="0"/>
              </a:rPr>
              <a:t> un solo </a:t>
            </a:r>
            <a:r>
              <a:rPr lang="en-US" dirty="0" err="1" smtClean="0">
                <a:latin typeface="Calibri" pitchFamily="34" charset="0"/>
                <a:cs typeface="Calibri" pitchFamily="34" charset="0"/>
              </a:rPr>
              <a:t>ruolo</a:t>
            </a:r>
            <a:r>
              <a:rPr lang="en-US" dirty="0" smtClean="0">
                <a:latin typeface="Calibri" pitchFamily="34" charset="0"/>
                <a:cs typeface="Calibri" pitchFamily="34" charset="0"/>
              </a:rPr>
              <a:t>: </a:t>
            </a:r>
            <a:r>
              <a:rPr lang="en-US" b="1" dirty="0" err="1" smtClean="0">
                <a:latin typeface="Calibri" pitchFamily="34" charset="0"/>
                <a:cs typeface="Calibri" pitchFamily="34" charset="0"/>
              </a:rPr>
              <a:t>fornire</a:t>
            </a:r>
            <a:r>
              <a:rPr lang="en-US" b="1" dirty="0" smtClean="0">
                <a:latin typeface="Calibri" pitchFamily="34" charset="0"/>
                <a:cs typeface="Calibri" pitchFamily="34" charset="0"/>
              </a:rPr>
              <a:t> </a:t>
            </a:r>
            <a:r>
              <a:rPr lang="en-US" b="1" dirty="0" err="1" smtClean="0">
                <a:latin typeface="Calibri" pitchFamily="34" charset="0"/>
                <a:cs typeface="Calibri" pitchFamily="34" charset="0"/>
              </a:rPr>
              <a:t>l’infrastruttura</a:t>
            </a:r>
            <a:r>
              <a:rPr lang="en-US" b="1" dirty="0" smtClean="0">
                <a:latin typeface="Calibri" pitchFamily="34" charset="0"/>
                <a:cs typeface="Calibri" pitchFamily="34" charset="0"/>
              </a:rPr>
              <a:t> </a:t>
            </a:r>
            <a:r>
              <a:rPr lang="en-US" b="1" dirty="0" err="1" smtClean="0">
                <a:latin typeface="Calibri" pitchFamily="34" charset="0"/>
                <a:cs typeface="Calibri" pitchFamily="34" charset="0"/>
              </a:rPr>
              <a:t>necessaria</a:t>
            </a:r>
            <a:r>
              <a:rPr lang="en-US" b="1" dirty="0" smtClean="0">
                <a:latin typeface="Calibri" pitchFamily="34" charset="0"/>
                <a:cs typeface="Calibri" pitchFamily="34" charset="0"/>
              </a:rPr>
              <a:t> al </a:t>
            </a:r>
            <a:r>
              <a:rPr lang="en-US" b="1" dirty="0" err="1" smtClean="0">
                <a:latin typeface="Calibri" pitchFamily="34" charset="0"/>
                <a:cs typeface="Calibri" pitchFamily="34" charset="0"/>
              </a:rPr>
              <a:t>compimento</a:t>
            </a:r>
            <a:r>
              <a:rPr lang="en-US" b="1" dirty="0" smtClean="0">
                <a:latin typeface="Calibri" pitchFamily="34" charset="0"/>
                <a:cs typeface="Calibri" pitchFamily="34" charset="0"/>
              </a:rPr>
              <a:t> </a:t>
            </a:r>
            <a:r>
              <a:rPr lang="en-US" b="1" dirty="0" err="1" smtClean="0">
                <a:latin typeface="Calibri" pitchFamily="34" charset="0"/>
                <a:cs typeface="Calibri" pitchFamily="34" charset="0"/>
              </a:rPr>
              <a:t>dell’operazione</a:t>
            </a:r>
            <a:r>
              <a:rPr lang="en-US" b="1" dirty="0" smtClean="0">
                <a:latin typeface="Calibri" pitchFamily="34" charset="0"/>
                <a:cs typeface="Calibri" pitchFamily="34" charset="0"/>
              </a:rPr>
              <a:t> di </a:t>
            </a:r>
            <a:r>
              <a:rPr lang="en-US" b="1" dirty="0" err="1" smtClean="0">
                <a:latin typeface="Calibri" pitchFamily="34" charset="0"/>
                <a:cs typeface="Calibri" pitchFamily="34" charset="0"/>
              </a:rPr>
              <a:t>identificazione</a:t>
            </a:r>
            <a:r>
              <a:rPr lang="en-US" b="1" dirty="0" smtClean="0">
                <a:latin typeface="Calibri" pitchFamily="34" charset="0"/>
                <a:cs typeface="Calibri" pitchFamily="34" charset="0"/>
              </a:rPr>
              <a:t> da parte </a:t>
            </a:r>
            <a:r>
              <a:rPr lang="en-US" b="1" dirty="0" err="1" smtClean="0">
                <a:latin typeface="Calibri" pitchFamily="34" charset="0"/>
                <a:cs typeface="Calibri" pitchFamily="34" charset="0"/>
              </a:rPr>
              <a:t>dell’utente</a:t>
            </a:r>
            <a:r>
              <a:rPr lang="en-US" b="1" dirty="0" smtClean="0">
                <a:latin typeface="Calibri" pitchFamily="34" charset="0"/>
                <a:cs typeface="Calibri" pitchFamily="34" charset="0"/>
              </a:rPr>
              <a:t>:</a:t>
            </a:r>
          </a:p>
          <a:p>
            <a:pPr>
              <a:buSzPct val="100000"/>
            </a:pPr>
            <a:r>
              <a:rPr lang="it-IT" dirty="0" smtClean="0">
                <a:latin typeface="Calibri" pitchFamily="34" charset="0"/>
                <a:cs typeface="Calibri" pitchFamily="34" charset="0"/>
              </a:rPr>
              <a:t>interfaccia</a:t>
            </a:r>
            <a:r>
              <a:rPr lang="en-US" dirty="0" smtClean="0">
                <a:latin typeface="Calibri" pitchFamily="34" charset="0"/>
                <a:cs typeface="Calibri" pitchFamily="34" charset="0"/>
              </a:rPr>
              <a:t> per la </a:t>
            </a:r>
            <a:r>
              <a:rPr lang="en-US" dirty="0" err="1" smtClean="0">
                <a:latin typeface="Calibri" pitchFamily="34" charset="0"/>
                <a:cs typeface="Calibri" pitchFamily="34" charset="0"/>
              </a:rPr>
              <a:t>sottomissione</a:t>
            </a:r>
            <a:r>
              <a:rPr lang="en-US" dirty="0" smtClean="0">
                <a:latin typeface="Calibri" pitchFamily="34" charset="0"/>
                <a:cs typeface="Calibri" pitchFamily="34" charset="0"/>
              </a:rPr>
              <a:t> di </a:t>
            </a:r>
            <a:r>
              <a:rPr lang="en-US" dirty="0" err="1" smtClean="0">
                <a:latin typeface="Calibri" pitchFamily="34" charset="0"/>
                <a:cs typeface="Calibri" pitchFamily="34" charset="0"/>
              </a:rPr>
              <a:t>credenziali</a:t>
            </a:r>
            <a:endParaRPr lang="en-US" dirty="0" smtClean="0">
              <a:latin typeface="Calibri" pitchFamily="34" charset="0"/>
              <a:cs typeface="Calibri" pitchFamily="34" charset="0"/>
            </a:endParaRPr>
          </a:p>
          <a:p>
            <a:pPr>
              <a:buSzPct val="100000"/>
            </a:pPr>
            <a:r>
              <a:rPr lang="en-US" dirty="0" smtClean="0">
                <a:latin typeface="Calibri" pitchFamily="34" charset="0"/>
                <a:cs typeface="Calibri" pitchFamily="34" charset="0"/>
              </a:rPr>
              <a:t>storage </a:t>
            </a:r>
            <a:r>
              <a:rPr lang="en-US" dirty="0" err="1" smtClean="0">
                <a:latin typeface="Calibri" pitchFamily="34" charset="0"/>
                <a:cs typeface="Calibri" pitchFamily="34" charset="0"/>
              </a:rPr>
              <a:t>degli</a:t>
            </a:r>
            <a:r>
              <a:rPr lang="en-US" dirty="0" smtClean="0">
                <a:latin typeface="Calibri" pitchFamily="34" charset="0"/>
                <a:cs typeface="Calibri" pitchFamily="34" charset="0"/>
              </a:rPr>
              <a:t> hash </a:t>
            </a:r>
            <a:r>
              <a:rPr lang="en-US" dirty="0" err="1" smtClean="0">
                <a:latin typeface="Calibri" pitchFamily="34" charset="0"/>
                <a:cs typeface="Calibri" pitchFamily="34" charset="0"/>
              </a:rPr>
              <a:t>delle</a:t>
            </a:r>
            <a:r>
              <a:rPr lang="en-US" dirty="0" smtClean="0">
                <a:latin typeface="Calibri" pitchFamily="34" charset="0"/>
                <a:cs typeface="Calibri" pitchFamily="34" charset="0"/>
              </a:rPr>
              <a:t> password</a:t>
            </a:r>
          </a:p>
          <a:p>
            <a:pPr>
              <a:buSzPct val="100000"/>
            </a:pPr>
            <a:r>
              <a:rPr lang="en-US" dirty="0" err="1" smtClean="0">
                <a:latin typeface="Calibri" pitchFamily="34" charset="0"/>
                <a:cs typeface="Calibri" pitchFamily="34" charset="0"/>
              </a:rPr>
              <a:t>relativo</a:t>
            </a:r>
            <a:r>
              <a:rPr lang="en-US" dirty="0" smtClean="0">
                <a:latin typeface="Calibri" pitchFamily="34" charset="0"/>
                <a:cs typeface="Calibri" pitchFamily="34" charset="0"/>
              </a:rPr>
              <a:t> </a:t>
            </a:r>
            <a:r>
              <a:rPr lang="en-US" dirty="0" err="1" smtClean="0">
                <a:latin typeface="Calibri" pitchFamily="34" charset="0"/>
                <a:cs typeface="Calibri" pitchFamily="34" charset="0"/>
              </a:rPr>
              <a:t>codice</a:t>
            </a:r>
            <a:r>
              <a:rPr lang="en-US" dirty="0" smtClean="0">
                <a:latin typeface="Calibri" pitchFamily="34" charset="0"/>
                <a:cs typeface="Calibri" pitchFamily="34" charset="0"/>
              </a:rPr>
              <a:t> di </a:t>
            </a:r>
            <a:r>
              <a:rPr lang="en-US" dirty="0" err="1" smtClean="0">
                <a:latin typeface="Calibri" pitchFamily="34" charset="0"/>
                <a:cs typeface="Calibri" pitchFamily="34" charset="0"/>
              </a:rPr>
              <a:t>riconoscimento</a:t>
            </a:r>
            <a:endParaRPr lang="en-US" dirty="0" smtClean="0">
              <a:latin typeface="Calibri" pitchFamily="34" charset="0"/>
              <a:cs typeface="Calibri" pitchFamily="34" charset="0"/>
            </a:endParaRPr>
          </a:p>
          <a:p>
            <a:pPr marL="0" indent="0">
              <a:buSzPct val="100000"/>
              <a:buNone/>
            </a:pPr>
            <a:endParaRPr lang="en-US" dirty="0">
              <a:latin typeface="Calibri" pitchFamily="34" charset="0"/>
              <a:cs typeface="Calibri" pitchFamily="34" charset="0"/>
            </a:endParaRPr>
          </a:p>
          <a:p>
            <a:pPr>
              <a:buSzPct val="100000"/>
            </a:pPr>
            <a:endParaRPr lang="en-US" dirty="0" smtClean="0">
              <a:latin typeface="Calibri" pitchFamily="34" charset="0"/>
              <a:cs typeface="Calibri" pitchFamily="34" charset="0"/>
            </a:endParaRPr>
          </a:p>
          <a:p>
            <a:pPr marL="457200" lvl="1" indent="0">
              <a:buSzPct val="100000"/>
              <a:buNone/>
            </a:pPr>
            <a:endParaRPr lang="en-US" dirty="0">
              <a:latin typeface="Calibri" pitchFamily="34" charset="0"/>
              <a:cs typeface="Calibri" pitchFamily="34" charset="0"/>
            </a:endParaRPr>
          </a:p>
        </p:txBody>
      </p:sp>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12</a:t>
            </a:fld>
            <a:endParaRPr lang="en-US" sz="1400">
              <a:solidFill>
                <a:srgbClr val="FF6600"/>
              </a:solidFill>
              <a:latin typeface="Lucida Sans" charset="0"/>
            </a:endParaRPr>
          </a:p>
        </p:txBody>
      </p:sp>
      <p:sp>
        <p:nvSpPr>
          <p:cNvPr id="7" name="Titolo 7"/>
          <p:cNvSpPr>
            <a:spLocks noGrp="1"/>
          </p:cNvSpPr>
          <p:nvPr>
            <p:ph type="title"/>
          </p:nvPr>
        </p:nvSpPr>
        <p:spPr>
          <a:xfrm>
            <a:off x="395536" y="476672"/>
            <a:ext cx="8568952" cy="1143000"/>
          </a:xfrm>
        </p:spPr>
        <p:txBody>
          <a:bodyPr/>
          <a:lstStyle/>
          <a:p>
            <a:pPr eaLnBrk="1" hangingPunct="1"/>
            <a:r>
              <a:rPr lang="en-US" dirty="0" smtClean="0">
                <a:latin typeface="Calibri" pitchFamily="34" charset="0"/>
                <a:cs typeface="Calibri" pitchFamily="34" charset="0"/>
              </a:rPr>
              <a:t>Autenticazione</a:t>
            </a:r>
            <a:endParaRPr lang="it-IT" dirty="0" smtClean="0">
              <a:latin typeface="Calibri" pitchFamily="34" charset="0"/>
              <a:cs typeface="Calibri" pitchFamily="34" charset="0"/>
            </a:endParaRPr>
          </a:p>
        </p:txBody>
      </p:sp>
      <p:sp>
        <p:nvSpPr>
          <p:cNvPr id="8" name="Titolo 1"/>
          <p:cNvSpPr txBox="1">
            <a:spLocks/>
          </p:cNvSpPr>
          <p:nvPr/>
        </p:nvSpPr>
        <p:spPr bwMode="auto">
          <a:xfrm>
            <a:off x="7884368" y="836712"/>
            <a:ext cx="1080120" cy="472530"/>
          </a:xfrm>
          <a:prstGeom prst="rect">
            <a:avLst/>
          </a:prstGeom>
          <a:solidFill>
            <a:srgbClr val="FC8A2C"/>
          </a:solidFill>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sz="1200" b="1" i="1" dirty="0" smtClean="0">
                <a:latin typeface="Calibri" pitchFamily="34" charset="0"/>
                <a:cs typeface="Calibri" pitchFamily="34" charset="0"/>
              </a:rPr>
              <a:t>requisiti applicativi</a:t>
            </a:r>
            <a:endParaRPr lang="it-IT" sz="1200" b="1" i="1" dirty="0">
              <a:latin typeface="Calibri" pitchFamily="34" charset="0"/>
              <a:cs typeface="Calibri" pitchFamily="34" charset="0"/>
            </a:endParaRPr>
          </a:p>
        </p:txBody>
      </p:sp>
    </p:spTree>
    <p:extLst>
      <p:ext uri="{BB962C8B-B14F-4D97-AF65-F5344CB8AC3E}">
        <p14:creationId xmlns:p14="http://schemas.microsoft.com/office/powerpoint/2010/main" val="41274041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olo 7"/>
          <p:cNvSpPr>
            <a:spLocks noGrp="1"/>
          </p:cNvSpPr>
          <p:nvPr>
            <p:ph type="title"/>
          </p:nvPr>
        </p:nvSpPr>
        <p:spPr>
          <a:xfrm>
            <a:off x="395536" y="476672"/>
            <a:ext cx="8568952" cy="1143000"/>
          </a:xfrm>
        </p:spPr>
        <p:txBody>
          <a:bodyPr/>
          <a:lstStyle/>
          <a:p>
            <a:pPr eaLnBrk="1" hangingPunct="1"/>
            <a:r>
              <a:rPr lang="en-US" dirty="0" smtClean="0">
                <a:latin typeface="Calibri" pitchFamily="34" charset="0"/>
                <a:cs typeface="Calibri" pitchFamily="34" charset="0"/>
              </a:rPr>
              <a:t>Autenticazione</a:t>
            </a:r>
            <a:endParaRPr lang="it-IT" dirty="0" smtClean="0">
              <a:latin typeface="Calibri" pitchFamily="34" charset="0"/>
              <a:cs typeface="Calibri" pitchFamily="34" charset="0"/>
            </a:endParaRPr>
          </a:p>
        </p:txBody>
      </p:sp>
      <p:sp>
        <p:nvSpPr>
          <p:cNvPr id="17411" name="Segnaposto contenuto 8"/>
          <p:cNvSpPr>
            <a:spLocks noGrp="1"/>
          </p:cNvSpPr>
          <p:nvPr>
            <p:ph idx="1"/>
          </p:nvPr>
        </p:nvSpPr>
        <p:spPr>
          <a:xfrm>
            <a:off x="395536" y="1556792"/>
            <a:ext cx="8352928" cy="4751933"/>
          </a:xfrm>
        </p:spPr>
        <p:txBody>
          <a:bodyPr/>
          <a:lstStyle/>
          <a:p>
            <a:pPr marL="0" indent="0">
              <a:buSzPct val="100000"/>
              <a:buNone/>
            </a:pPr>
            <a:r>
              <a:rPr lang="en-US" dirty="0" err="1" smtClean="0">
                <a:latin typeface="Calibri" pitchFamily="34" charset="0"/>
                <a:cs typeface="Calibri" pitchFamily="34" charset="0"/>
              </a:rPr>
              <a:t>Bastano</a:t>
            </a:r>
            <a:r>
              <a:rPr lang="en-US" dirty="0" smtClean="0">
                <a:latin typeface="Calibri" pitchFamily="34" charset="0"/>
                <a:cs typeface="Calibri" pitchFamily="34" charset="0"/>
              </a:rPr>
              <a:t> </a:t>
            </a:r>
            <a:r>
              <a:rPr lang="en-US" dirty="0" err="1" smtClean="0">
                <a:latin typeface="Calibri" pitchFamily="34" charset="0"/>
                <a:cs typeface="Calibri" pitchFamily="34" charset="0"/>
              </a:rPr>
              <a:t>questi</a:t>
            </a:r>
            <a:r>
              <a:rPr lang="en-US" dirty="0" smtClean="0">
                <a:latin typeface="Calibri" pitchFamily="34" charset="0"/>
                <a:cs typeface="Calibri" pitchFamily="34" charset="0"/>
              </a:rPr>
              <a:t> </a:t>
            </a:r>
            <a:r>
              <a:rPr lang="en-US" dirty="0" err="1" smtClean="0">
                <a:latin typeface="Calibri" pitchFamily="34" charset="0"/>
                <a:cs typeface="Calibri" pitchFamily="34" charset="0"/>
              </a:rPr>
              <a:t>tre</a:t>
            </a:r>
            <a:r>
              <a:rPr lang="en-US" dirty="0" smtClean="0">
                <a:latin typeface="Calibri" pitchFamily="34" charset="0"/>
                <a:cs typeface="Calibri" pitchFamily="34" charset="0"/>
              </a:rPr>
              <a:t> </a:t>
            </a:r>
            <a:r>
              <a:rPr lang="en-US" dirty="0" err="1" smtClean="0">
                <a:latin typeface="Calibri" pitchFamily="34" charset="0"/>
                <a:cs typeface="Calibri" pitchFamily="34" charset="0"/>
              </a:rPr>
              <a:t>requisiti</a:t>
            </a:r>
            <a:r>
              <a:rPr lang="en-US" dirty="0" smtClean="0">
                <a:latin typeface="Calibri" pitchFamily="34" charset="0"/>
                <a:cs typeface="Calibri" pitchFamily="34" charset="0"/>
              </a:rPr>
              <a:t>? </a:t>
            </a:r>
          </a:p>
          <a:p>
            <a:pPr>
              <a:buSzPct val="100000"/>
            </a:pPr>
            <a:r>
              <a:rPr lang="en-US" dirty="0" smtClean="0">
                <a:latin typeface="Calibri" pitchFamily="34" charset="0"/>
                <a:cs typeface="Calibri" pitchFamily="34" charset="0"/>
              </a:rPr>
              <a:t>Si, per </a:t>
            </a:r>
            <a:r>
              <a:rPr lang="en-US" dirty="0" err="1" smtClean="0">
                <a:latin typeface="Calibri" pitchFamily="34" charset="0"/>
                <a:cs typeface="Calibri" pitchFamily="34" charset="0"/>
              </a:rPr>
              <a:t>il</a:t>
            </a:r>
            <a:r>
              <a:rPr lang="en-US" dirty="0" smtClean="0">
                <a:latin typeface="Calibri" pitchFamily="34" charset="0"/>
                <a:cs typeface="Calibri" pitchFamily="34" charset="0"/>
              </a:rPr>
              <a:t> </a:t>
            </a:r>
            <a:r>
              <a:rPr lang="en-US" dirty="0" err="1" smtClean="0">
                <a:latin typeface="Calibri" pitchFamily="34" charset="0"/>
                <a:cs typeface="Calibri" pitchFamily="34" charset="0"/>
              </a:rPr>
              <a:t>funzionamento</a:t>
            </a:r>
            <a:r>
              <a:rPr lang="en-US" dirty="0" smtClean="0">
                <a:latin typeface="Calibri" pitchFamily="34" charset="0"/>
                <a:cs typeface="Calibri" pitchFamily="34" charset="0"/>
              </a:rPr>
              <a:t> di base del </a:t>
            </a:r>
            <a:r>
              <a:rPr lang="en-US" dirty="0" err="1" smtClean="0">
                <a:latin typeface="Calibri" pitchFamily="34" charset="0"/>
                <a:cs typeface="Calibri" pitchFamily="34" charset="0"/>
              </a:rPr>
              <a:t>processo</a:t>
            </a:r>
            <a:r>
              <a:rPr lang="en-US" dirty="0" smtClean="0">
                <a:latin typeface="Calibri" pitchFamily="34" charset="0"/>
                <a:cs typeface="Calibri" pitchFamily="34" charset="0"/>
              </a:rPr>
              <a:t> di </a:t>
            </a:r>
            <a:r>
              <a:rPr lang="en-US" dirty="0" err="1" smtClean="0">
                <a:latin typeface="Calibri" pitchFamily="34" charset="0"/>
                <a:cs typeface="Calibri" pitchFamily="34" charset="0"/>
              </a:rPr>
              <a:t>autenticazione</a:t>
            </a:r>
            <a:endParaRPr lang="en-US" dirty="0">
              <a:latin typeface="Calibri" pitchFamily="34" charset="0"/>
              <a:cs typeface="Calibri" pitchFamily="34" charset="0"/>
            </a:endParaRPr>
          </a:p>
          <a:p>
            <a:pPr>
              <a:buSzPct val="100000"/>
            </a:pPr>
            <a:r>
              <a:rPr lang="en-US" dirty="0" smtClean="0">
                <a:latin typeface="Calibri" pitchFamily="34" charset="0"/>
                <a:cs typeface="Calibri" pitchFamily="34" charset="0"/>
              </a:rPr>
              <a:t>Non per </a:t>
            </a:r>
            <a:r>
              <a:rPr lang="en-US" dirty="0" err="1" smtClean="0">
                <a:latin typeface="Calibri" pitchFamily="34" charset="0"/>
                <a:cs typeface="Calibri" pitchFamily="34" charset="0"/>
              </a:rPr>
              <a:t>manutenerlo</a:t>
            </a:r>
            <a:r>
              <a:rPr lang="en-US" dirty="0" smtClean="0">
                <a:latin typeface="Calibri" pitchFamily="34" charset="0"/>
                <a:cs typeface="Calibri" pitchFamily="34" charset="0"/>
              </a:rPr>
              <a:t>:</a:t>
            </a:r>
          </a:p>
          <a:p>
            <a:pPr lvl="1">
              <a:buSzPct val="100000"/>
            </a:pPr>
            <a:r>
              <a:rPr lang="en-US" dirty="0" err="1" smtClean="0">
                <a:latin typeface="Calibri" pitchFamily="34" charset="0"/>
                <a:cs typeface="Calibri" pitchFamily="34" charset="0"/>
              </a:rPr>
              <a:t>Interfaccia</a:t>
            </a:r>
            <a:r>
              <a:rPr lang="en-US" dirty="0" smtClean="0">
                <a:latin typeface="Calibri" pitchFamily="34" charset="0"/>
                <a:cs typeface="Calibri" pitchFamily="34" charset="0"/>
              </a:rPr>
              <a:t> di </a:t>
            </a:r>
            <a:r>
              <a:rPr lang="en-US" dirty="0" err="1" smtClean="0">
                <a:latin typeface="Calibri" pitchFamily="34" charset="0"/>
                <a:cs typeface="Calibri" pitchFamily="34" charset="0"/>
              </a:rPr>
              <a:t>registrazione</a:t>
            </a:r>
            <a:r>
              <a:rPr lang="en-US" dirty="0">
                <a:latin typeface="Calibri" pitchFamily="34" charset="0"/>
                <a:cs typeface="Calibri" pitchFamily="34" charset="0"/>
              </a:rPr>
              <a:t>?</a:t>
            </a:r>
            <a:endParaRPr lang="en-US" dirty="0" smtClean="0">
              <a:latin typeface="Calibri" pitchFamily="34" charset="0"/>
              <a:cs typeface="Calibri" pitchFamily="34" charset="0"/>
            </a:endParaRPr>
          </a:p>
          <a:p>
            <a:pPr lvl="1">
              <a:buSzPct val="100000"/>
            </a:pPr>
            <a:r>
              <a:rPr lang="en-US" dirty="0" err="1" smtClean="0">
                <a:latin typeface="Calibri" pitchFamily="34" charset="0"/>
                <a:cs typeface="Calibri" pitchFamily="34" charset="0"/>
              </a:rPr>
              <a:t>Interfaccia</a:t>
            </a:r>
            <a:r>
              <a:rPr lang="en-US" dirty="0" smtClean="0">
                <a:latin typeface="Calibri" pitchFamily="34" charset="0"/>
                <a:cs typeface="Calibri" pitchFamily="34" charset="0"/>
              </a:rPr>
              <a:t> </a:t>
            </a:r>
            <a:r>
              <a:rPr lang="en-US" dirty="0" err="1" smtClean="0">
                <a:latin typeface="Calibri" pitchFamily="34" charset="0"/>
                <a:cs typeface="Calibri" pitchFamily="34" charset="0"/>
              </a:rPr>
              <a:t>gestionale</a:t>
            </a:r>
            <a:r>
              <a:rPr lang="en-US" dirty="0" smtClean="0">
                <a:latin typeface="Calibri" pitchFamily="34" charset="0"/>
                <a:cs typeface="Calibri" pitchFamily="34" charset="0"/>
              </a:rPr>
              <a:t> per la </a:t>
            </a:r>
            <a:r>
              <a:rPr lang="en-US" dirty="0" err="1" smtClean="0">
                <a:latin typeface="Calibri" pitchFamily="34" charset="0"/>
                <a:cs typeface="Calibri" pitchFamily="34" charset="0"/>
              </a:rPr>
              <a:t>modifica</a:t>
            </a:r>
            <a:r>
              <a:rPr lang="en-US" dirty="0" smtClean="0">
                <a:latin typeface="Calibri" pitchFamily="34" charset="0"/>
                <a:cs typeface="Calibri" pitchFamily="34" charset="0"/>
              </a:rPr>
              <a:t>/</a:t>
            </a:r>
            <a:r>
              <a:rPr lang="en-US" dirty="0" err="1" smtClean="0">
                <a:latin typeface="Calibri" pitchFamily="34" charset="0"/>
                <a:cs typeface="Calibri" pitchFamily="34" charset="0"/>
              </a:rPr>
              <a:t>aggiunta</a:t>
            </a:r>
            <a:r>
              <a:rPr lang="en-US" dirty="0" smtClean="0">
                <a:latin typeface="Calibri" pitchFamily="34" charset="0"/>
                <a:cs typeface="Calibri" pitchFamily="34" charset="0"/>
              </a:rPr>
              <a:t> </a:t>
            </a:r>
            <a:r>
              <a:rPr lang="en-US" dirty="0" err="1" smtClean="0">
                <a:latin typeface="Calibri" pitchFamily="34" charset="0"/>
                <a:cs typeface="Calibri" pitchFamily="34" charset="0"/>
              </a:rPr>
              <a:t>utenti</a:t>
            </a:r>
            <a:r>
              <a:rPr lang="en-US" dirty="0" smtClean="0">
                <a:latin typeface="Calibri" pitchFamily="34" charset="0"/>
                <a:cs typeface="Calibri" pitchFamily="34" charset="0"/>
              </a:rPr>
              <a:t>?</a:t>
            </a:r>
          </a:p>
          <a:p>
            <a:pPr lvl="1">
              <a:buSzPct val="100000"/>
            </a:pPr>
            <a:r>
              <a:rPr lang="en-US" dirty="0" smtClean="0">
                <a:latin typeface="Calibri" pitchFamily="34" charset="0"/>
                <a:cs typeface="Calibri" pitchFamily="34" charset="0"/>
              </a:rPr>
              <a:t>Procedure di </a:t>
            </a:r>
            <a:r>
              <a:rPr lang="en-US" dirty="0" err="1">
                <a:latin typeface="Calibri" pitchFamily="34" charset="0"/>
                <a:cs typeface="Calibri" pitchFamily="34" charset="0"/>
              </a:rPr>
              <a:t>r</a:t>
            </a:r>
            <a:r>
              <a:rPr lang="en-US" dirty="0" err="1" smtClean="0">
                <a:latin typeface="Calibri" pitchFamily="34" charset="0"/>
                <a:cs typeface="Calibri" pitchFamily="34" charset="0"/>
              </a:rPr>
              <a:t>ecupero</a:t>
            </a:r>
            <a:r>
              <a:rPr lang="en-US" dirty="0" smtClean="0">
                <a:latin typeface="Calibri" pitchFamily="34" charset="0"/>
                <a:cs typeface="Calibri" pitchFamily="34" charset="0"/>
              </a:rPr>
              <a:t> password?</a:t>
            </a:r>
          </a:p>
          <a:p>
            <a:pPr lvl="1">
              <a:buSzPct val="100000"/>
            </a:pPr>
            <a:r>
              <a:rPr lang="en-US" dirty="0" err="1" smtClean="0">
                <a:latin typeface="Calibri" pitchFamily="34" charset="0"/>
                <a:cs typeface="Calibri" pitchFamily="34" charset="0"/>
              </a:rPr>
              <a:t>Messa</a:t>
            </a:r>
            <a:r>
              <a:rPr lang="en-US" dirty="0" smtClean="0">
                <a:latin typeface="Calibri" pitchFamily="34" charset="0"/>
                <a:cs typeface="Calibri" pitchFamily="34" charset="0"/>
              </a:rPr>
              <a:t> in </a:t>
            </a:r>
            <a:r>
              <a:rPr lang="en-US" dirty="0" err="1" smtClean="0">
                <a:latin typeface="Calibri" pitchFamily="34" charset="0"/>
                <a:cs typeface="Calibri" pitchFamily="34" charset="0"/>
              </a:rPr>
              <a:t>sicurezza</a:t>
            </a:r>
            <a:r>
              <a:rPr lang="en-US" dirty="0" smtClean="0">
                <a:latin typeface="Calibri" pitchFamily="34" charset="0"/>
                <a:cs typeface="Calibri" pitchFamily="34" charset="0"/>
              </a:rPr>
              <a:t> (HTTPS, SQL Injection </a:t>
            </a:r>
            <a:r>
              <a:rPr lang="en-US" dirty="0" err="1" smtClean="0">
                <a:latin typeface="Calibri" pitchFamily="34" charset="0"/>
                <a:cs typeface="Calibri" pitchFamily="34" charset="0"/>
              </a:rPr>
              <a:t>ecc</a:t>
            </a:r>
            <a:r>
              <a:rPr lang="en-US" dirty="0" smtClean="0">
                <a:latin typeface="Calibri" pitchFamily="34" charset="0"/>
                <a:cs typeface="Calibri" pitchFamily="34" charset="0"/>
              </a:rPr>
              <a:t>.)?</a:t>
            </a:r>
          </a:p>
          <a:p>
            <a:pPr lvl="2">
              <a:buSzPct val="100000"/>
            </a:pPr>
            <a:r>
              <a:rPr lang="en-US" dirty="0" err="1" smtClean="0">
                <a:latin typeface="Calibri" pitchFamily="34" charset="0"/>
                <a:cs typeface="Calibri" pitchFamily="34" charset="0"/>
              </a:rPr>
              <a:t>Evoluzione</a:t>
            </a:r>
            <a:r>
              <a:rPr lang="en-US" dirty="0" smtClean="0">
                <a:latin typeface="Calibri" pitchFamily="34" charset="0"/>
                <a:cs typeface="Calibri" pitchFamily="34" charset="0"/>
              </a:rPr>
              <a:t> </a:t>
            </a:r>
            <a:r>
              <a:rPr lang="en-US" dirty="0" err="1" smtClean="0">
                <a:latin typeface="Calibri" pitchFamily="34" charset="0"/>
                <a:cs typeface="Calibri" pitchFamily="34" charset="0"/>
              </a:rPr>
              <a:t>dell’assurance</a:t>
            </a:r>
            <a:r>
              <a:rPr lang="en-US" dirty="0" smtClean="0">
                <a:latin typeface="Calibri" pitchFamily="34" charset="0"/>
                <a:cs typeface="Calibri" pitchFamily="34" charset="0"/>
              </a:rPr>
              <a:t> level: (</a:t>
            </a:r>
            <a:r>
              <a:rPr lang="en-US" dirty="0" err="1" smtClean="0">
                <a:latin typeface="Calibri" pitchFamily="34" charset="0"/>
                <a:cs typeface="Calibri" pitchFamily="34" charset="0"/>
              </a:rPr>
              <a:t>e.g</a:t>
            </a:r>
            <a:r>
              <a:rPr lang="en-US" dirty="0" smtClean="0">
                <a:latin typeface="Calibri" pitchFamily="34" charset="0"/>
                <a:cs typeface="Calibri" pitchFamily="34" charset="0"/>
              </a:rPr>
              <a:t> 2-3 factor </a:t>
            </a:r>
            <a:r>
              <a:rPr lang="en-US" dirty="0" err="1" smtClean="0">
                <a:latin typeface="Calibri" pitchFamily="34" charset="0"/>
                <a:cs typeface="Calibri" pitchFamily="34" charset="0"/>
              </a:rPr>
              <a:t>auth</a:t>
            </a:r>
            <a:r>
              <a:rPr lang="en-US" dirty="0" smtClean="0">
                <a:latin typeface="Calibri" pitchFamily="34" charset="0"/>
                <a:cs typeface="Calibri" pitchFamily="34" charset="0"/>
              </a:rPr>
              <a:t> </a:t>
            </a:r>
            <a:r>
              <a:rPr lang="en-US" dirty="0" err="1" smtClean="0">
                <a:latin typeface="Calibri" pitchFamily="34" charset="0"/>
                <a:cs typeface="Calibri" pitchFamily="34" charset="0"/>
              </a:rPr>
              <a:t>ecc</a:t>
            </a:r>
            <a:r>
              <a:rPr lang="en-US" dirty="0" smtClean="0">
                <a:latin typeface="Calibri" pitchFamily="34" charset="0"/>
                <a:cs typeface="Calibri" pitchFamily="34" charset="0"/>
              </a:rPr>
              <a:t>.)</a:t>
            </a:r>
          </a:p>
          <a:p>
            <a:pPr lvl="1">
              <a:buSzPct val="100000"/>
            </a:pPr>
            <a:r>
              <a:rPr lang="en-US" dirty="0" err="1" smtClean="0">
                <a:latin typeface="Calibri" pitchFamily="34" charset="0"/>
                <a:cs typeface="Calibri" pitchFamily="34" charset="0"/>
              </a:rPr>
              <a:t>Gestione</a:t>
            </a:r>
            <a:r>
              <a:rPr lang="en-US" dirty="0" smtClean="0">
                <a:latin typeface="Calibri" pitchFamily="34" charset="0"/>
                <a:cs typeface="Calibri" pitchFamily="34" charset="0"/>
              </a:rPr>
              <a:t> </a:t>
            </a:r>
            <a:r>
              <a:rPr lang="en-US" dirty="0" err="1" smtClean="0">
                <a:latin typeface="Calibri" pitchFamily="34" charset="0"/>
                <a:cs typeface="Calibri" pitchFamily="34" charset="0"/>
              </a:rPr>
              <a:t>dei</a:t>
            </a:r>
            <a:r>
              <a:rPr lang="en-US" dirty="0" smtClean="0">
                <a:latin typeface="Calibri" pitchFamily="34" charset="0"/>
                <a:cs typeface="Calibri" pitchFamily="34" charset="0"/>
              </a:rPr>
              <a:t> </a:t>
            </a:r>
            <a:r>
              <a:rPr lang="en-US" dirty="0" err="1" smtClean="0">
                <a:latin typeface="Calibri" pitchFamily="34" charset="0"/>
                <a:cs typeface="Calibri" pitchFamily="34" charset="0"/>
              </a:rPr>
              <a:t>dati</a:t>
            </a:r>
            <a:r>
              <a:rPr lang="en-US" dirty="0" smtClean="0">
                <a:latin typeface="Calibri" pitchFamily="34" charset="0"/>
                <a:cs typeface="Calibri" pitchFamily="34" charset="0"/>
              </a:rPr>
              <a:t> </a:t>
            </a:r>
            <a:r>
              <a:rPr lang="en-US" dirty="0" err="1" smtClean="0">
                <a:latin typeface="Calibri" pitchFamily="34" charset="0"/>
                <a:cs typeface="Calibri" pitchFamily="34" charset="0"/>
              </a:rPr>
              <a:t>sensibili</a:t>
            </a:r>
            <a:r>
              <a:rPr lang="en-US" dirty="0" smtClean="0">
                <a:latin typeface="Calibri" pitchFamily="34" charset="0"/>
                <a:cs typeface="Calibri" pitchFamily="34" charset="0"/>
              </a:rPr>
              <a:t> (</a:t>
            </a:r>
            <a:r>
              <a:rPr lang="en-US" dirty="0" err="1" smtClean="0">
                <a:latin typeface="Calibri" pitchFamily="34" charset="0"/>
                <a:cs typeface="Calibri" pitchFamily="34" charset="0"/>
              </a:rPr>
              <a:t>profilo</a:t>
            </a:r>
            <a:r>
              <a:rPr lang="en-US" dirty="0" smtClean="0">
                <a:latin typeface="Calibri" pitchFamily="34" charset="0"/>
                <a:cs typeface="Calibri" pitchFamily="34" charset="0"/>
              </a:rPr>
              <a:t> </a:t>
            </a:r>
            <a:r>
              <a:rPr lang="en-US" dirty="0" err="1" smtClean="0">
                <a:latin typeface="Calibri" pitchFamily="34" charset="0"/>
                <a:cs typeface="Calibri" pitchFamily="34" charset="0"/>
              </a:rPr>
              <a:t>utente</a:t>
            </a:r>
            <a:r>
              <a:rPr lang="en-US" dirty="0" smtClean="0">
                <a:latin typeface="Calibri" pitchFamily="34" charset="0"/>
                <a:cs typeface="Calibri" pitchFamily="34" charset="0"/>
              </a:rPr>
              <a:t>)?</a:t>
            </a:r>
          </a:p>
          <a:p>
            <a:pPr lvl="1">
              <a:buSzPct val="100000"/>
            </a:pPr>
            <a:endParaRPr lang="en-US" dirty="0" smtClean="0">
              <a:latin typeface="Calibri" pitchFamily="34" charset="0"/>
              <a:cs typeface="Calibri" pitchFamily="34" charset="0"/>
            </a:endParaRPr>
          </a:p>
          <a:p>
            <a:pPr marL="0" indent="0">
              <a:buSzPct val="100000"/>
              <a:buNone/>
            </a:pPr>
            <a:endParaRPr lang="en-US" dirty="0">
              <a:latin typeface="Calibri" pitchFamily="34" charset="0"/>
              <a:cs typeface="Calibri" pitchFamily="34" charset="0"/>
            </a:endParaRPr>
          </a:p>
          <a:p>
            <a:pPr>
              <a:buSzPct val="100000"/>
            </a:pPr>
            <a:endParaRPr lang="en-US" dirty="0" smtClean="0">
              <a:latin typeface="Calibri" pitchFamily="34" charset="0"/>
              <a:cs typeface="Calibri" pitchFamily="34" charset="0"/>
            </a:endParaRPr>
          </a:p>
          <a:p>
            <a:pPr marL="457200" lvl="1" indent="0">
              <a:buSzPct val="100000"/>
              <a:buNone/>
            </a:pPr>
            <a:endParaRPr lang="en-US" dirty="0">
              <a:latin typeface="Calibri" pitchFamily="34" charset="0"/>
              <a:cs typeface="Calibri" pitchFamily="34" charset="0"/>
            </a:endParaRPr>
          </a:p>
        </p:txBody>
      </p:sp>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13</a:t>
            </a:fld>
            <a:endParaRPr lang="en-US" sz="1400">
              <a:solidFill>
                <a:srgbClr val="FF6600"/>
              </a:solidFill>
              <a:latin typeface="Lucida Sans" charset="0"/>
            </a:endParaRPr>
          </a:p>
        </p:txBody>
      </p:sp>
      <p:sp>
        <p:nvSpPr>
          <p:cNvPr id="6" name="Titolo 1"/>
          <p:cNvSpPr txBox="1">
            <a:spLocks/>
          </p:cNvSpPr>
          <p:nvPr/>
        </p:nvSpPr>
        <p:spPr bwMode="auto">
          <a:xfrm>
            <a:off x="7884368" y="836712"/>
            <a:ext cx="1080120" cy="472530"/>
          </a:xfrm>
          <a:prstGeom prst="rect">
            <a:avLst/>
          </a:prstGeom>
          <a:solidFill>
            <a:srgbClr val="FC8A2C"/>
          </a:solidFill>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sz="1200" b="1" i="1" dirty="0" smtClean="0">
                <a:latin typeface="Calibri" pitchFamily="34" charset="0"/>
                <a:cs typeface="Calibri" pitchFamily="34" charset="0"/>
              </a:rPr>
              <a:t>requisiti applicativi</a:t>
            </a:r>
            <a:endParaRPr lang="it-IT" sz="1200" b="1" i="1" dirty="0">
              <a:latin typeface="Calibri" pitchFamily="34" charset="0"/>
              <a:cs typeface="Calibri" pitchFamily="34" charset="0"/>
            </a:endParaRPr>
          </a:p>
        </p:txBody>
      </p:sp>
    </p:spTree>
    <p:extLst>
      <p:ext uri="{BB962C8B-B14F-4D97-AF65-F5344CB8AC3E}">
        <p14:creationId xmlns:p14="http://schemas.microsoft.com/office/powerpoint/2010/main" val="38191385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olo 7"/>
          <p:cNvSpPr>
            <a:spLocks noGrp="1"/>
          </p:cNvSpPr>
          <p:nvPr>
            <p:ph type="title"/>
          </p:nvPr>
        </p:nvSpPr>
        <p:spPr>
          <a:xfrm>
            <a:off x="395536" y="476672"/>
            <a:ext cx="8568952" cy="1143000"/>
          </a:xfrm>
        </p:spPr>
        <p:txBody>
          <a:bodyPr/>
          <a:lstStyle/>
          <a:p>
            <a:pPr eaLnBrk="1" hangingPunct="1"/>
            <a:r>
              <a:rPr lang="en-US" dirty="0" smtClean="0">
                <a:latin typeface="Calibri" pitchFamily="34" charset="0"/>
                <a:cs typeface="Calibri" pitchFamily="34" charset="0"/>
              </a:rPr>
              <a:t>Autenticazione</a:t>
            </a:r>
            <a:endParaRPr lang="it-IT" dirty="0" smtClean="0">
              <a:latin typeface="Calibri" pitchFamily="34" charset="0"/>
              <a:cs typeface="Calibri" pitchFamily="34" charset="0"/>
            </a:endParaRPr>
          </a:p>
        </p:txBody>
      </p:sp>
      <p:sp>
        <p:nvSpPr>
          <p:cNvPr id="17411" name="Segnaposto contenuto 8"/>
          <p:cNvSpPr>
            <a:spLocks noGrp="1"/>
          </p:cNvSpPr>
          <p:nvPr>
            <p:ph idx="1"/>
          </p:nvPr>
        </p:nvSpPr>
        <p:spPr>
          <a:xfrm>
            <a:off x="395536" y="1556792"/>
            <a:ext cx="8352928" cy="4751933"/>
          </a:xfrm>
        </p:spPr>
        <p:txBody>
          <a:bodyPr/>
          <a:lstStyle/>
          <a:p>
            <a:pPr marL="0" indent="0">
              <a:buSzPct val="100000"/>
              <a:buNone/>
            </a:pPr>
            <a:r>
              <a:rPr lang="en-US" dirty="0" smtClean="0">
                <a:latin typeface="Calibri" pitchFamily="34" charset="0"/>
                <a:cs typeface="Calibri" pitchFamily="34" charset="0"/>
              </a:rPr>
              <a:t>E </a:t>
            </a:r>
            <a:r>
              <a:rPr lang="en-US" dirty="0" err="1" smtClean="0">
                <a:latin typeface="Calibri" pitchFamily="34" charset="0"/>
                <a:cs typeface="Calibri" pitchFamily="34" charset="0"/>
              </a:rPr>
              <a:t>dopo</a:t>
            </a:r>
            <a:r>
              <a:rPr lang="en-US" dirty="0" smtClean="0">
                <a:latin typeface="Calibri" pitchFamily="34" charset="0"/>
                <a:cs typeface="Calibri" pitchFamily="34" charset="0"/>
              </a:rPr>
              <a:t> aver </a:t>
            </a:r>
            <a:r>
              <a:rPr lang="en-US" dirty="0" err="1" smtClean="0">
                <a:latin typeface="Calibri" pitchFamily="34" charset="0"/>
                <a:cs typeface="Calibri" pitchFamily="34" charset="0"/>
              </a:rPr>
              <a:t>implementato</a:t>
            </a:r>
            <a:r>
              <a:rPr lang="en-US" dirty="0" smtClean="0">
                <a:latin typeface="Calibri" pitchFamily="34" charset="0"/>
                <a:cs typeface="Calibri" pitchFamily="34" charset="0"/>
              </a:rPr>
              <a:t> un </a:t>
            </a:r>
            <a:r>
              <a:rPr lang="en-US" dirty="0" err="1" smtClean="0">
                <a:latin typeface="Calibri" pitchFamily="34" charset="0"/>
                <a:cs typeface="Calibri" pitchFamily="34" charset="0"/>
              </a:rPr>
              <a:t>infrastruttura</a:t>
            </a:r>
            <a:r>
              <a:rPr lang="en-US" dirty="0" smtClean="0">
                <a:latin typeface="Calibri" pitchFamily="34" charset="0"/>
                <a:cs typeface="Calibri" pitchFamily="34" charset="0"/>
              </a:rPr>
              <a:t> </a:t>
            </a:r>
            <a:r>
              <a:rPr lang="en-US" dirty="0" err="1" smtClean="0">
                <a:latin typeface="Calibri" pitchFamily="34" charset="0"/>
                <a:cs typeface="Calibri" pitchFamily="34" charset="0"/>
              </a:rPr>
              <a:t>completa</a:t>
            </a:r>
            <a:r>
              <a:rPr lang="en-US" dirty="0" smtClean="0">
                <a:latin typeface="Calibri" pitchFamily="34" charset="0"/>
                <a:cs typeface="Calibri" pitchFamily="34" charset="0"/>
              </a:rPr>
              <a:t>?</a:t>
            </a:r>
          </a:p>
          <a:p>
            <a:pPr>
              <a:buSzPct val="100000"/>
            </a:pPr>
            <a:r>
              <a:rPr lang="en-US" dirty="0" smtClean="0">
                <a:latin typeface="Calibri" pitchFamily="34" charset="0"/>
                <a:cs typeface="Calibri" pitchFamily="34" charset="0"/>
              </a:rPr>
              <a:t>Molto </a:t>
            </a:r>
            <a:r>
              <a:rPr lang="en-US" dirty="0" err="1" smtClean="0">
                <a:latin typeface="Calibri" pitchFamily="34" charset="0"/>
                <a:cs typeface="Calibri" pitchFamily="34" charset="0"/>
              </a:rPr>
              <a:t>spesso</a:t>
            </a:r>
            <a:r>
              <a:rPr lang="en-US" dirty="0" smtClean="0">
                <a:latin typeface="Calibri" pitchFamily="34" charset="0"/>
                <a:cs typeface="Calibri" pitchFamily="34" charset="0"/>
              </a:rPr>
              <a:t> non la </a:t>
            </a:r>
            <a:r>
              <a:rPr lang="en-US" dirty="0" err="1" smtClean="0">
                <a:latin typeface="Calibri" pitchFamily="34" charset="0"/>
                <a:cs typeface="Calibri" pitchFamily="34" charset="0"/>
              </a:rPr>
              <a:t>riutilizziamo</a:t>
            </a:r>
            <a:r>
              <a:rPr lang="en-US" dirty="0" smtClean="0">
                <a:latin typeface="Calibri" pitchFamily="34" charset="0"/>
                <a:cs typeface="Calibri" pitchFamily="34" charset="0"/>
              </a:rPr>
              <a:t> </a:t>
            </a:r>
            <a:r>
              <a:rPr lang="en-US" dirty="0" err="1" smtClean="0">
                <a:latin typeface="Calibri" pitchFamily="34" charset="0"/>
                <a:cs typeface="Calibri" pitchFamily="34" charset="0"/>
              </a:rPr>
              <a:t>altrove</a:t>
            </a:r>
            <a:r>
              <a:rPr lang="en-US" dirty="0" smtClean="0">
                <a:latin typeface="Calibri" pitchFamily="34" charset="0"/>
                <a:cs typeface="Calibri" pitchFamily="34" charset="0"/>
              </a:rPr>
              <a:t> (come </a:t>
            </a:r>
            <a:r>
              <a:rPr lang="en-US" dirty="0" err="1" smtClean="0">
                <a:latin typeface="Calibri" pitchFamily="34" charset="0"/>
                <a:cs typeface="Calibri" pitchFamily="34" charset="0"/>
              </a:rPr>
              <a:t>sarebbe</a:t>
            </a:r>
            <a:r>
              <a:rPr lang="en-US" dirty="0" smtClean="0">
                <a:latin typeface="Calibri" pitchFamily="34" charset="0"/>
                <a:cs typeface="Calibri" pitchFamily="34" charset="0"/>
              </a:rPr>
              <a:t> </a:t>
            </a:r>
            <a:r>
              <a:rPr lang="en-US" dirty="0" err="1" smtClean="0">
                <a:latin typeface="Calibri" pitchFamily="34" charset="0"/>
                <a:cs typeface="Calibri" pitchFamily="34" charset="0"/>
              </a:rPr>
              <a:t>buona</a:t>
            </a:r>
            <a:r>
              <a:rPr lang="en-US" dirty="0" smtClean="0">
                <a:latin typeface="Calibri" pitchFamily="34" charset="0"/>
                <a:cs typeface="Calibri" pitchFamily="34" charset="0"/>
              </a:rPr>
              <a:t> </a:t>
            </a:r>
            <a:r>
              <a:rPr lang="en-US" dirty="0" err="1" smtClean="0">
                <a:latin typeface="Calibri" pitchFamily="34" charset="0"/>
                <a:cs typeface="Calibri" pitchFamily="34" charset="0"/>
              </a:rPr>
              <a:t>norma</a:t>
            </a:r>
            <a:r>
              <a:rPr lang="en-US" dirty="0" smtClean="0">
                <a:latin typeface="Calibri" pitchFamily="34" charset="0"/>
                <a:cs typeface="Calibri" pitchFamily="34" charset="0"/>
              </a:rPr>
              <a:t> per </a:t>
            </a:r>
            <a:r>
              <a:rPr lang="en-US" dirty="0" err="1" smtClean="0">
                <a:latin typeface="Calibri" pitchFamily="34" charset="0"/>
                <a:cs typeface="Calibri" pitchFamily="34" charset="0"/>
              </a:rPr>
              <a:t>ogni</a:t>
            </a:r>
            <a:r>
              <a:rPr lang="en-US" dirty="0">
                <a:latin typeface="Calibri" pitchFamily="34" charset="0"/>
                <a:cs typeface="Calibri" pitchFamily="34" charset="0"/>
              </a:rPr>
              <a:t> </a:t>
            </a:r>
            <a:r>
              <a:rPr lang="en-US" dirty="0" err="1" smtClean="0">
                <a:latin typeface="Calibri" pitchFamily="34" charset="0"/>
                <a:cs typeface="Calibri" pitchFamily="34" charset="0"/>
              </a:rPr>
              <a:t>componente</a:t>
            </a:r>
            <a:r>
              <a:rPr lang="en-US" dirty="0" smtClean="0">
                <a:latin typeface="Calibri" pitchFamily="34" charset="0"/>
                <a:cs typeface="Calibri" pitchFamily="34" charset="0"/>
              </a:rPr>
              <a:t> software</a:t>
            </a:r>
            <a:r>
              <a:rPr lang="en-US" dirty="0">
                <a:latin typeface="Calibri" pitchFamily="34" charset="0"/>
                <a:cs typeface="Calibri" pitchFamily="34" charset="0"/>
              </a:rPr>
              <a:t> </a:t>
            </a:r>
            <a:r>
              <a:rPr lang="en-US" dirty="0" err="1" smtClean="0">
                <a:latin typeface="Calibri" pitchFamily="34" charset="0"/>
                <a:cs typeface="Calibri" pitchFamily="34" charset="0"/>
              </a:rPr>
              <a:t>implementato</a:t>
            </a:r>
            <a:r>
              <a:rPr lang="en-US" dirty="0" smtClean="0">
                <a:latin typeface="Calibri" pitchFamily="34" charset="0"/>
                <a:cs typeface="Calibri" pitchFamily="34" charset="0"/>
              </a:rPr>
              <a:t>).</a:t>
            </a:r>
          </a:p>
          <a:p>
            <a:pPr>
              <a:buSzPct val="100000"/>
            </a:pPr>
            <a:r>
              <a:rPr lang="en-US" dirty="0" err="1" smtClean="0">
                <a:latin typeface="Calibri" pitchFamily="34" charset="0"/>
                <a:cs typeface="Calibri" pitchFamily="34" charset="0"/>
              </a:rPr>
              <a:t>Dobbiamo</a:t>
            </a:r>
            <a:r>
              <a:rPr lang="en-US" dirty="0" smtClean="0">
                <a:latin typeface="Calibri" pitchFamily="34" charset="0"/>
                <a:cs typeface="Calibri" pitchFamily="34" charset="0"/>
              </a:rPr>
              <a:t> </a:t>
            </a:r>
            <a:r>
              <a:rPr lang="en-US" dirty="0" err="1" smtClean="0">
                <a:latin typeface="Calibri" pitchFamily="34" charset="0"/>
                <a:cs typeface="Calibri" pitchFamily="34" charset="0"/>
              </a:rPr>
              <a:t>manutenerla</a:t>
            </a:r>
            <a:r>
              <a:rPr lang="en-US" dirty="0" smtClean="0">
                <a:latin typeface="Calibri" pitchFamily="34" charset="0"/>
                <a:cs typeface="Calibri" pitchFamily="34" charset="0"/>
              </a:rPr>
              <a:t> e </a:t>
            </a:r>
            <a:r>
              <a:rPr lang="en-US" dirty="0" err="1" smtClean="0">
                <a:latin typeface="Calibri" pitchFamily="34" charset="0"/>
                <a:cs typeface="Calibri" pitchFamily="34" charset="0"/>
              </a:rPr>
              <a:t>aggiornarla</a:t>
            </a:r>
            <a:endParaRPr lang="en-US" dirty="0" smtClean="0">
              <a:latin typeface="Calibri" pitchFamily="34" charset="0"/>
              <a:cs typeface="Calibri" pitchFamily="34" charset="0"/>
            </a:endParaRPr>
          </a:p>
          <a:p>
            <a:pPr>
              <a:buSzPct val="100000"/>
            </a:pPr>
            <a:r>
              <a:rPr lang="en-US" dirty="0" smtClean="0">
                <a:latin typeface="Calibri" pitchFamily="34" charset="0"/>
                <a:cs typeface="Calibri" pitchFamily="34" charset="0"/>
              </a:rPr>
              <a:t>Lo </a:t>
            </a:r>
            <a:r>
              <a:rPr lang="en-US" dirty="0" err="1" smtClean="0">
                <a:latin typeface="Calibri" pitchFamily="34" charset="0"/>
                <a:cs typeface="Calibri" pitchFamily="34" charset="0"/>
              </a:rPr>
              <a:t>sconforto</a:t>
            </a:r>
            <a:r>
              <a:rPr lang="en-US" dirty="0" smtClean="0">
                <a:latin typeface="Calibri" pitchFamily="34" charset="0"/>
                <a:cs typeface="Calibri" pitchFamily="34" charset="0"/>
              </a:rPr>
              <a:t> e la </a:t>
            </a:r>
            <a:r>
              <a:rPr lang="en-US" dirty="0" err="1" smtClean="0">
                <a:latin typeface="Calibri" pitchFamily="34" charset="0"/>
                <a:cs typeface="Calibri" pitchFamily="34" charset="0"/>
              </a:rPr>
              <a:t>confusione</a:t>
            </a:r>
            <a:r>
              <a:rPr lang="en-US" dirty="0" smtClean="0">
                <a:latin typeface="Calibri" pitchFamily="34" charset="0"/>
                <a:cs typeface="Calibri" pitchFamily="34" charset="0"/>
              </a:rPr>
              <a:t>, </a:t>
            </a:r>
            <a:r>
              <a:rPr lang="en-US" dirty="0" err="1" smtClean="0">
                <a:latin typeface="Calibri" pitchFamily="34" charset="0"/>
                <a:cs typeface="Calibri" pitchFamily="34" charset="0"/>
              </a:rPr>
              <a:t>nostri</a:t>
            </a:r>
            <a:r>
              <a:rPr lang="en-US" dirty="0" smtClean="0">
                <a:latin typeface="Calibri" pitchFamily="34" charset="0"/>
                <a:cs typeface="Calibri" pitchFamily="34" charset="0"/>
              </a:rPr>
              <a:t> e </a:t>
            </a:r>
            <a:r>
              <a:rPr lang="en-US" dirty="0" err="1" smtClean="0">
                <a:latin typeface="Calibri" pitchFamily="34" charset="0"/>
                <a:cs typeface="Calibri" pitchFamily="34" charset="0"/>
              </a:rPr>
              <a:t>dell’utente</a:t>
            </a:r>
            <a:r>
              <a:rPr lang="en-US" dirty="0" smtClean="0">
                <a:latin typeface="Calibri" pitchFamily="34" charset="0"/>
                <a:cs typeface="Calibri" pitchFamily="34" charset="0"/>
              </a:rPr>
              <a:t>, </a:t>
            </a:r>
            <a:r>
              <a:rPr lang="en-US" dirty="0" err="1" smtClean="0">
                <a:latin typeface="Calibri" pitchFamily="34" charset="0"/>
                <a:cs typeface="Calibri" pitchFamily="34" charset="0"/>
              </a:rPr>
              <a:t>crescono</a:t>
            </a:r>
            <a:r>
              <a:rPr lang="en-US" dirty="0" smtClean="0">
                <a:latin typeface="Calibri" pitchFamily="34" charset="0"/>
                <a:cs typeface="Calibri" pitchFamily="34" charset="0"/>
              </a:rPr>
              <a:t> </a:t>
            </a:r>
            <a:r>
              <a:rPr lang="en-US" dirty="0" err="1" smtClean="0">
                <a:latin typeface="Calibri" pitchFamily="34" charset="0"/>
                <a:cs typeface="Calibri" pitchFamily="34" charset="0"/>
              </a:rPr>
              <a:t>all’aumentare</a:t>
            </a:r>
            <a:r>
              <a:rPr lang="en-US" dirty="0" smtClean="0">
                <a:latin typeface="Calibri" pitchFamily="34" charset="0"/>
                <a:cs typeface="Calibri" pitchFamily="34" charset="0"/>
              </a:rPr>
              <a:t> del </a:t>
            </a:r>
            <a:r>
              <a:rPr lang="en-US" dirty="0" err="1" smtClean="0">
                <a:latin typeface="Calibri" pitchFamily="34" charset="0"/>
                <a:cs typeface="Calibri" pitchFamily="34" charset="0"/>
              </a:rPr>
              <a:t>numero</a:t>
            </a:r>
            <a:r>
              <a:rPr lang="en-US" dirty="0" smtClean="0">
                <a:latin typeface="Calibri" pitchFamily="34" charset="0"/>
                <a:cs typeface="Calibri" pitchFamily="34" charset="0"/>
              </a:rPr>
              <a:t> di </a:t>
            </a:r>
            <a:r>
              <a:rPr lang="en-US" dirty="0" err="1" smtClean="0">
                <a:latin typeface="Calibri" pitchFamily="34" charset="0"/>
                <a:cs typeface="Calibri" pitchFamily="34" charset="0"/>
              </a:rPr>
              <a:t>applicazioni</a:t>
            </a:r>
            <a:r>
              <a:rPr lang="en-US" dirty="0" smtClean="0">
                <a:latin typeface="Calibri" pitchFamily="34" charset="0"/>
                <a:cs typeface="Calibri" pitchFamily="34" charset="0"/>
              </a:rPr>
              <a:t> </a:t>
            </a:r>
            <a:r>
              <a:rPr lang="en-US" dirty="0" err="1" smtClean="0">
                <a:latin typeface="Calibri" pitchFamily="34" charset="0"/>
                <a:cs typeface="Calibri" pitchFamily="34" charset="0"/>
              </a:rPr>
              <a:t>che</a:t>
            </a:r>
            <a:r>
              <a:rPr lang="en-US" dirty="0" smtClean="0">
                <a:latin typeface="Calibri" pitchFamily="34" charset="0"/>
                <a:cs typeface="Calibri" pitchFamily="34" charset="0"/>
              </a:rPr>
              <a:t> </a:t>
            </a:r>
            <a:r>
              <a:rPr lang="en-US" dirty="0" err="1" smtClean="0">
                <a:latin typeface="Calibri" pitchFamily="34" charset="0"/>
                <a:cs typeface="Calibri" pitchFamily="34" charset="0"/>
              </a:rPr>
              <a:t>offriamo</a:t>
            </a:r>
            <a:endParaRPr lang="en-US" dirty="0" smtClean="0">
              <a:latin typeface="Calibri" pitchFamily="34" charset="0"/>
              <a:cs typeface="Calibri" pitchFamily="34" charset="0"/>
            </a:endParaRPr>
          </a:p>
          <a:p>
            <a:pPr>
              <a:buSzPct val="100000"/>
            </a:pPr>
            <a:endParaRPr lang="en-US" dirty="0" smtClean="0">
              <a:latin typeface="Calibri" pitchFamily="34" charset="0"/>
              <a:cs typeface="Calibri" pitchFamily="34" charset="0"/>
            </a:endParaRPr>
          </a:p>
          <a:p>
            <a:pPr lvl="1">
              <a:buSzPct val="100000"/>
            </a:pPr>
            <a:endParaRPr lang="en-US" dirty="0" smtClean="0">
              <a:latin typeface="Calibri" pitchFamily="34" charset="0"/>
              <a:cs typeface="Calibri" pitchFamily="34" charset="0"/>
            </a:endParaRPr>
          </a:p>
          <a:p>
            <a:pPr marL="0" indent="0">
              <a:buSzPct val="100000"/>
              <a:buNone/>
            </a:pPr>
            <a:endParaRPr lang="en-US" dirty="0">
              <a:latin typeface="Calibri" pitchFamily="34" charset="0"/>
              <a:cs typeface="Calibri" pitchFamily="34" charset="0"/>
            </a:endParaRPr>
          </a:p>
          <a:p>
            <a:pPr>
              <a:buSzPct val="100000"/>
            </a:pPr>
            <a:endParaRPr lang="en-US" dirty="0" smtClean="0">
              <a:latin typeface="Calibri" pitchFamily="34" charset="0"/>
              <a:cs typeface="Calibri" pitchFamily="34" charset="0"/>
            </a:endParaRPr>
          </a:p>
          <a:p>
            <a:pPr marL="457200" lvl="1" indent="0">
              <a:buSzPct val="100000"/>
              <a:buNone/>
            </a:pPr>
            <a:endParaRPr lang="en-US" dirty="0">
              <a:latin typeface="Calibri" pitchFamily="34" charset="0"/>
              <a:cs typeface="Calibri" pitchFamily="34" charset="0"/>
            </a:endParaRPr>
          </a:p>
        </p:txBody>
      </p:sp>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14</a:t>
            </a:fld>
            <a:endParaRPr lang="en-US" sz="1400">
              <a:solidFill>
                <a:srgbClr val="FF6600"/>
              </a:solidFill>
              <a:latin typeface="Lucida Sans" charset="0"/>
            </a:endParaRPr>
          </a:p>
        </p:txBody>
      </p:sp>
      <p:sp>
        <p:nvSpPr>
          <p:cNvPr id="6" name="Titolo 1"/>
          <p:cNvSpPr txBox="1">
            <a:spLocks/>
          </p:cNvSpPr>
          <p:nvPr/>
        </p:nvSpPr>
        <p:spPr bwMode="auto">
          <a:xfrm>
            <a:off x="7884368" y="836712"/>
            <a:ext cx="1080120" cy="472530"/>
          </a:xfrm>
          <a:prstGeom prst="rect">
            <a:avLst/>
          </a:prstGeom>
          <a:solidFill>
            <a:srgbClr val="FC8A2C"/>
          </a:solidFill>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sz="1200" b="1" i="1" dirty="0" smtClean="0">
                <a:latin typeface="Calibri" pitchFamily="34" charset="0"/>
                <a:cs typeface="Calibri" pitchFamily="34" charset="0"/>
              </a:rPr>
              <a:t>requisiti applicativi</a:t>
            </a:r>
            <a:endParaRPr lang="it-IT" sz="1200" b="1" i="1" dirty="0">
              <a:latin typeface="Calibri" pitchFamily="34" charset="0"/>
              <a:cs typeface="Calibri" pitchFamily="34" charset="0"/>
            </a:endParaRPr>
          </a:p>
        </p:txBody>
      </p:sp>
    </p:spTree>
    <p:extLst>
      <p:ext uri="{BB962C8B-B14F-4D97-AF65-F5344CB8AC3E}">
        <p14:creationId xmlns:p14="http://schemas.microsoft.com/office/powerpoint/2010/main" val="40672106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Segnaposto contenuto 8"/>
          <p:cNvSpPr>
            <a:spLocks noGrp="1"/>
          </p:cNvSpPr>
          <p:nvPr>
            <p:ph idx="1"/>
          </p:nvPr>
        </p:nvSpPr>
        <p:spPr>
          <a:xfrm>
            <a:off x="395536" y="1412776"/>
            <a:ext cx="8352928" cy="4895949"/>
          </a:xfrm>
        </p:spPr>
        <p:txBody>
          <a:bodyPr/>
          <a:lstStyle/>
          <a:p>
            <a:pPr marL="0" indent="0" eaLnBrk="1" hangingPunct="1">
              <a:buSzPct val="100000"/>
              <a:buNone/>
            </a:pPr>
            <a:endParaRPr lang="en-US" dirty="0">
              <a:latin typeface="Calibri" pitchFamily="34" charset="0"/>
              <a:cs typeface="Calibri" pitchFamily="34" charset="0"/>
            </a:endParaRPr>
          </a:p>
          <a:p>
            <a:pPr marL="0" indent="0" algn="ctr" eaLnBrk="1" hangingPunct="1">
              <a:buSzPct val="100000"/>
              <a:buNone/>
            </a:pPr>
            <a:endParaRPr lang="en-US" sz="4400" b="1" dirty="0" smtClean="0">
              <a:latin typeface="Calibri" pitchFamily="34" charset="0"/>
              <a:cs typeface="Calibri" pitchFamily="34" charset="0"/>
            </a:endParaRPr>
          </a:p>
          <a:p>
            <a:pPr marL="0" indent="0" algn="ctr" eaLnBrk="1" hangingPunct="1">
              <a:buSzPct val="100000"/>
              <a:buNone/>
            </a:pPr>
            <a:r>
              <a:rPr lang="en-US" sz="4400" b="1" dirty="0" smtClean="0">
                <a:latin typeface="Calibri" pitchFamily="34" charset="0"/>
                <a:cs typeface="Calibri" pitchFamily="34" charset="0"/>
              </a:rPr>
              <a:t>Ma serve </a:t>
            </a:r>
            <a:r>
              <a:rPr lang="en-US" sz="4400" b="1" dirty="0" err="1" smtClean="0">
                <a:latin typeface="Calibri" pitchFamily="34" charset="0"/>
                <a:cs typeface="Calibri" pitchFamily="34" charset="0"/>
              </a:rPr>
              <a:t>davvero</a:t>
            </a:r>
            <a:r>
              <a:rPr lang="en-US" sz="4400" b="1" dirty="0" smtClean="0">
                <a:latin typeface="Calibri" pitchFamily="34" charset="0"/>
                <a:cs typeface="Calibri" pitchFamily="34" charset="0"/>
              </a:rPr>
              <a:t> a </a:t>
            </a:r>
            <a:r>
              <a:rPr lang="en-US" sz="4400" b="1" dirty="0" err="1" smtClean="0">
                <a:latin typeface="Calibri" pitchFamily="34" charset="0"/>
                <a:cs typeface="Calibri" pitchFamily="34" charset="0"/>
              </a:rPr>
              <a:t>qualcosa</a:t>
            </a:r>
            <a:r>
              <a:rPr lang="en-US" sz="4400" b="1" dirty="0" smtClean="0">
                <a:latin typeface="Calibri" pitchFamily="34" charset="0"/>
                <a:cs typeface="Calibri" pitchFamily="34" charset="0"/>
              </a:rPr>
              <a:t> </a:t>
            </a:r>
            <a:r>
              <a:rPr lang="en-US" sz="4400" b="1" dirty="0" err="1" smtClean="0">
                <a:latin typeface="Calibri" pitchFamily="34" charset="0"/>
                <a:cs typeface="Calibri" pitchFamily="34" charset="0"/>
              </a:rPr>
              <a:t>avere</a:t>
            </a:r>
            <a:r>
              <a:rPr lang="en-US" sz="4400" b="1" dirty="0" smtClean="0">
                <a:latin typeface="Calibri" pitchFamily="34" charset="0"/>
                <a:cs typeface="Calibri" pitchFamily="34" charset="0"/>
              </a:rPr>
              <a:t> </a:t>
            </a:r>
            <a:r>
              <a:rPr lang="en-US" sz="4400" b="1" dirty="0" err="1" smtClean="0">
                <a:latin typeface="Calibri" pitchFamily="34" charset="0"/>
                <a:cs typeface="Calibri" pitchFamily="34" charset="0"/>
              </a:rPr>
              <a:t>una</a:t>
            </a:r>
            <a:r>
              <a:rPr lang="en-US" sz="4400" b="1" dirty="0" smtClean="0">
                <a:latin typeface="Calibri" pitchFamily="34" charset="0"/>
                <a:cs typeface="Calibri" pitchFamily="34" charset="0"/>
              </a:rPr>
              <a:t> </a:t>
            </a:r>
            <a:r>
              <a:rPr lang="en-US" sz="4400" b="1" dirty="0" err="1" smtClean="0">
                <a:latin typeface="Calibri" pitchFamily="34" charset="0"/>
                <a:cs typeface="Calibri" pitchFamily="34" charset="0"/>
              </a:rPr>
              <a:t>logica</a:t>
            </a:r>
            <a:r>
              <a:rPr lang="en-US" sz="4400" b="1" dirty="0" smtClean="0">
                <a:latin typeface="Calibri" pitchFamily="34" charset="0"/>
                <a:cs typeface="Calibri" pitchFamily="34" charset="0"/>
              </a:rPr>
              <a:t> di </a:t>
            </a:r>
            <a:r>
              <a:rPr lang="en-US" sz="4400" b="1" dirty="0" err="1" smtClean="0">
                <a:latin typeface="Calibri" pitchFamily="34" charset="0"/>
                <a:cs typeface="Calibri" pitchFamily="34" charset="0"/>
              </a:rPr>
              <a:t>autenticazione</a:t>
            </a:r>
            <a:r>
              <a:rPr lang="en-US" sz="4400" b="1" dirty="0" smtClean="0">
                <a:latin typeface="Calibri" pitchFamily="34" charset="0"/>
                <a:cs typeface="Calibri" pitchFamily="34" charset="0"/>
              </a:rPr>
              <a:t> </a:t>
            </a:r>
            <a:r>
              <a:rPr lang="en-US" sz="4400" b="1" dirty="0" err="1" smtClean="0">
                <a:latin typeface="Calibri" pitchFamily="34" charset="0"/>
                <a:cs typeface="Calibri" pitchFamily="34" charset="0"/>
              </a:rPr>
              <a:t>nelle</a:t>
            </a:r>
            <a:r>
              <a:rPr lang="en-US" sz="4400" b="1" dirty="0" smtClean="0">
                <a:latin typeface="Calibri" pitchFamily="34" charset="0"/>
                <a:cs typeface="Calibri" pitchFamily="34" charset="0"/>
              </a:rPr>
              <a:t> </a:t>
            </a:r>
            <a:r>
              <a:rPr lang="en-US" sz="4400" b="1" dirty="0" err="1" smtClean="0">
                <a:latin typeface="Calibri" pitchFamily="34" charset="0"/>
                <a:cs typeface="Calibri" pitchFamily="34" charset="0"/>
              </a:rPr>
              <a:t>applicazioni</a:t>
            </a:r>
            <a:r>
              <a:rPr lang="en-US" sz="4400" b="1" dirty="0" smtClean="0">
                <a:latin typeface="Calibri" pitchFamily="34" charset="0"/>
                <a:cs typeface="Calibri" pitchFamily="34" charset="0"/>
              </a:rPr>
              <a:t>?</a:t>
            </a:r>
          </a:p>
          <a:p>
            <a:pPr marL="0" indent="0">
              <a:buSzPct val="100000"/>
              <a:buNone/>
            </a:pPr>
            <a:endParaRPr lang="en-US" dirty="0">
              <a:latin typeface="Calibri" pitchFamily="34" charset="0"/>
              <a:cs typeface="Calibri" pitchFamily="34" charset="0"/>
            </a:endParaRPr>
          </a:p>
          <a:p>
            <a:pPr>
              <a:buSzPct val="100000"/>
            </a:pPr>
            <a:endParaRPr lang="en-US" dirty="0" smtClean="0">
              <a:latin typeface="Calibri" pitchFamily="34" charset="0"/>
              <a:cs typeface="Calibri" pitchFamily="34" charset="0"/>
            </a:endParaRPr>
          </a:p>
          <a:p>
            <a:pPr marL="457200" lvl="1" indent="0">
              <a:buSzPct val="100000"/>
              <a:buNone/>
            </a:pPr>
            <a:endParaRPr lang="en-US" dirty="0">
              <a:latin typeface="Calibri" pitchFamily="34" charset="0"/>
              <a:cs typeface="Calibri" pitchFamily="34" charset="0"/>
            </a:endParaRPr>
          </a:p>
        </p:txBody>
      </p:sp>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15</a:t>
            </a:fld>
            <a:endParaRPr lang="en-US" sz="1400">
              <a:solidFill>
                <a:srgbClr val="FF6600"/>
              </a:solidFill>
              <a:latin typeface="Lucida Sans" charset="0"/>
            </a:endParaRPr>
          </a:p>
        </p:txBody>
      </p:sp>
      <p:sp>
        <p:nvSpPr>
          <p:cNvPr id="7" name="Titolo 1"/>
          <p:cNvSpPr txBox="1">
            <a:spLocks/>
          </p:cNvSpPr>
          <p:nvPr/>
        </p:nvSpPr>
        <p:spPr bwMode="auto">
          <a:xfrm>
            <a:off x="462213"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Autenticazione</a:t>
            </a:r>
            <a:br>
              <a:rPr lang="it-IT" dirty="0" smtClean="0">
                <a:latin typeface="Calibri" pitchFamily="34" charset="0"/>
                <a:cs typeface="Calibri" pitchFamily="34" charset="0"/>
              </a:rPr>
            </a:br>
            <a:r>
              <a:rPr lang="it-IT" sz="2800" i="1" dirty="0" smtClean="0">
                <a:latin typeface="Calibri" pitchFamily="34" charset="0"/>
                <a:cs typeface="Calibri" pitchFamily="34" charset="0"/>
              </a:rPr>
              <a:t>Conclusioni</a:t>
            </a:r>
            <a:endParaRPr lang="it-IT" sz="2800" i="1" dirty="0">
              <a:latin typeface="Calibri" pitchFamily="34" charset="0"/>
              <a:cs typeface="Calibri" pitchFamily="34" charset="0"/>
            </a:endParaRPr>
          </a:p>
        </p:txBody>
      </p:sp>
    </p:spTree>
    <p:extLst>
      <p:ext uri="{BB962C8B-B14F-4D97-AF65-F5344CB8AC3E}">
        <p14:creationId xmlns:p14="http://schemas.microsoft.com/office/powerpoint/2010/main" val="7551604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Segnaposto contenuto 8"/>
          <p:cNvSpPr>
            <a:spLocks noGrp="1"/>
          </p:cNvSpPr>
          <p:nvPr>
            <p:ph idx="1"/>
          </p:nvPr>
        </p:nvSpPr>
        <p:spPr>
          <a:xfrm>
            <a:off x="467544" y="2132857"/>
            <a:ext cx="8352928" cy="5256584"/>
          </a:xfrm>
        </p:spPr>
        <p:txBody>
          <a:bodyPr/>
          <a:lstStyle/>
          <a:p>
            <a:pPr marL="0" indent="0" algn="ctr">
              <a:buSzPct val="100000"/>
              <a:buNone/>
            </a:pPr>
            <a:r>
              <a:rPr lang="en-US" sz="3600" b="1" dirty="0" smtClean="0">
                <a:latin typeface="Calibri" pitchFamily="34" charset="0"/>
                <a:cs typeface="Calibri" pitchFamily="34" charset="0"/>
              </a:rPr>
              <a:t>No, </a:t>
            </a:r>
          </a:p>
          <a:p>
            <a:pPr marL="0" indent="0" algn="ctr">
              <a:buSzPct val="100000"/>
              <a:buNone/>
            </a:pPr>
            <a:r>
              <a:rPr lang="en-US" sz="3600" b="1" dirty="0" smtClean="0">
                <a:latin typeface="Calibri" pitchFamily="34" charset="0"/>
                <a:cs typeface="Calibri" pitchFamily="34" charset="0"/>
              </a:rPr>
              <a:t>Non </a:t>
            </a:r>
            <a:r>
              <a:rPr lang="en-US" sz="3600" b="1" dirty="0">
                <a:latin typeface="Calibri" pitchFamily="34" charset="0"/>
                <a:cs typeface="Calibri" pitchFamily="34" charset="0"/>
              </a:rPr>
              <a:t>di per </a:t>
            </a:r>
            <a:r>
              <a:rPr lang="en-US" sz="3600" b="1" dirty="0" smtClean="0">
                <a:latin typeface="Calibri" pitchFamily="34" charset="0"/>
                <a:cs typeface="Calibri" pitchFamily="34" charset="0"/>
              </a:rPr>
              <a:t>se! </a:t>
            </a:r>
            <a:endParaRPr lang="en-US" sz="3600" b="1" dirty="0">
              <a:latin typeface="Calibri" pitchFamily="34" charset="0"/>
              <a:cs typeface="Calibri" pitchFamily="34" charset="0"/>
            </a:endParaRPr>
          </a:p>
          <a:p>
            <a:pPr marL="0" indent="0">
              <a:buSzPct val="100000"/>
              <a:buNone/>
            </a:pPr>
            <a:endParaRPr lang="en-US" sz="2800" dirty="0" smtClean="0">
              <a:latin typeface="Calibri" pitchFamily="34" charset="0"/>
              <a:cs typeface="Calibri" pitchFamily="34" charset="0"/>
            </a:endParaRPr>
          </a:p>
          <a:p>
            <a:pPr marL="0" indent="0">
              <a:buSzPct val="100000"/>
              <a:buNone/>
            </a:pPr>
            <a:r>
              <a:rPr lang="en-US" sz="2800" dirty="0" err="1" smtClean="0">
                <a:latin typeface="Calibri" pitchFamily="34" charset="0"/>
                <a:cs typeface="Calibri" pitchFamily="34" charset="0"/>
              </a:rPr>
              <a:t>Alle</a:t>
            </a:r>
            <a:r>
              <a:rPr lang="en-US" sz="2800" dirty="0" smtClean="0">
                <a:latin typeface="Calibri" pitchFamily="34" charset="0"/>
                <a:cs typeface="Calibri" pitchFamily="34" charset="0"/>
              </a:rPr>
              <a:t> </a:t>
            </a:r>
            <a:r>
              <a:rPr lang="en-US" sz="2800" dirty="0" err="1">
                <a:latin typeface="Calibri" pitchFamily="34" charset="0"/>
                <a:cs typeface="Calibri" pitchFamily="34" charset="0"/>
              </a:rPr>
              <a:t>applicazioni</a:t>
            </a:r>
            <a:r>
              <a:rPr lang="en-US" sz="2800" dirty="0">
                <a:latin typeface="Calibri" pitchFamily="34" charset="0"/>
                <a:cs typeface="Calibri" pitchFamily="34" charset="0"/>
              </a:rPr>
              <a:t> </a:t>
            </a:r>
            <a:r>
              <a:rPr lang="en-US" sz="2800" dirty="0" smtClean="0">
                <a:latin typeface="Calibri" pitchFamily="34" charset="0"/>
                <a:cs typeface="Calibri" pitchFamily="34" charset="0"/>
              </a:rPr>
              <a:t>serve </a:t>
            </a:r>
            <a:r>
              <a:rPr lang="en-US" sz="2800" b="1" u="sng" dirty="0" err="1">
                <a:latin typeface="Calibri" pitchFamily="34" charset="0"/>
                <a:cs typeface="Calibri" pitchFamily="34" charset="0"/>
              </a:rPr>
              <a:t>identificare</a:t>
            </a:r>
            <a:r>
              <a:rPr lang="en-US" sz="2800" dirty="0">
                <a:latin typeface="Calibri" pitchFamily="34" charset="0"/>
                <a:cs typeface="Calibri" pitchFamily="34" charset="0"/>
              </a:rPr>
              <a:t> un </a:t>
            </a:r>
            <a:r>
              <a:rPr lang="en-US" sz="2800" dirty="0" err="1">
                <a:latin typeface="Calibri" pitchFamily="34" charset="0"/>
                <a:cs typeface="Calibri" pitchFamily="34" charset="0"/>
              </a:rPr>
              <a:t>utente</a:t>
            </a:r>
            <a:r>
              <a:rPr lang="en-US" sz="2800" dirty="0">
                <a:latin typeface="Calibri" pitchFamily="34" charset="0"/>
                <a:cs typeface="Calibri" pitchFamily="34" charset="0"/>
              </a:rPr>
              <a:t> </a:t>
            </a:r>
            <a:r>
              <a:rPr lang="en-US" sz="2800" dirty="0" smtClean="0">
                <a:latin typeface="Calibri" pitchFamily="34" charset="0"/>
                <a:cs typeface="Calibri" pitchFamily="34" charset="0"/>
              </a:rPr>
              <a:t>al solo </a:t>
            </a:r>
            <a:r>
              <a:rPr lang="en-US" sz="2800" dirty="0">
                <a:latin typeface="Calibri" pitchFamily="34" charset="0"/>
                <a:cs typeface="Calibri" pitchFamily="34" charset="0"/>
              </a:rPr>
              <a:t>fine di </a:t>
            </a:r>
            <a:r>
              <a:rPr lang="en-US" sz="2800" dirty="0" err="1">
                <a:latin typeface="Calibri" pitchFamily="34" charset="0"/>
                <a:cs typeface="Calibri" pitchFamily="34" charset="0"/>
              </a:rPr>
              <a:t>poter</a:t>
            </a:r>
            <a:r>
              <a:rPr lang="en-US" sz="2800" dirty="0">
                <a:latin typeface="Calibri" pitchFamily="34" charset="0"/>
                <a:cs typeface="Calibri" pitchFamily="34" charset="0"/>
              </a:rPr>
              <a:t> </a:t>
            </a:r>
            <a:r>
              <a:rPr lang="en-US" sz="2800" dirty="0" err="1">
                <a:latin typeface="Calibri" pitchFamily="34" charset="0"/>
                <a:cs typeface="Calibri" pitchFamily="34" charset="0"/>
              </a:rPr>
              <a:t>decidere</a:t>
            </a:r>
            <a:r>
              <a:rPr lang="en-US" sz="2800" dirty="0">
                <a:latin typeface="Calibri" pitchFamily="34" charset="0"/>
                <a:cs typeface="Calibri" pitchFamily="34" charset="0"/>
              </a:rPr>
              <a:t> se </a:t>
            </a:r>
            <a:r>
              <a:rPr lang="en-US" sz="2800" b="1" u="sng" dirty="0" err="1">
                <a:latin typeface="Calibri" pitchFamily="34" charset="0"/>
                <a:cs typeface="Calibri" pitchFamily="34" charset="0"/>
              </a:rPr>
              <a:t>autorizzarlo</a:t>
            </a:r>
            <a:r>
              <a:rPr lang="en-US" sz="2800" dirty="0">
                <a:latin typeface="Calibri" pitchFamily="34" charset="0"/>
                <a:cs typeface="Calibri" pitchFamily="34" charset="0"/>
              </a:rPr>
              <a:t> o </a:t>
            </a:r>
            <a:r>
              <a:rPr lang="en-US" sz="2800" dirty="0" err="1">
                <a:latin typeface="Calibri" pitchFamily="34" charset="0"/>
                <a:cs typeface="Calibri" pitchFamily="34" charset="0"/>
              </a:rPr>
              <a:t>meno</a:t>
            </a:r>
            <a:r>
              <a:rPr lang="en-US" sz="2800" dirty="0">
                <a:latin typeface="Calibri" pitchFamily="34" charset="0"/>
                <a:cs typeface="Calibri" pitchFamily="34" charset="0"/>
              </a:rPr>
              <a:t> a </a:t>
            </a:r>
            <a:r>
              <a:rPr lang="en-US" sz="2800" dirty="0" err="1">
                <a:latin typeface="Calibri" pitchFamily="34" charset="0"/>
                <a:cs typeface="Calibri" pitchFamily="34" charset="0"/>
              </a:rPr>
              <a:t>compiere</a:t>
            </a:r>
            <a:r>
              <a:rPr lang="en-US" sz="2800" dirty="0">
                <a:latin typeface="Calibri" pitchFamily="34" charset="0"/>
                <a:cs typeface="Calibri" pitchFamily="34" charset="0"/>
              </a:rPr>
              <a:t> determinate </a:t>
            </a:r>
            <a:r>
              <a:rPr lang="en-US" sz="2800" dirty="0" err="1">
                <a:latin typeface="Calibri" pitchFamily="34" charset="0"/>
                <a:cs typeface="Calibri" pitchFamily="34" charset="0"/>
              </a:rPr>
              <a:t>operazioni</a:t>
            </a:r>
            <a:r>
              <a:rPr lang="en-US" sz="2800" dirty="0">
                <a:latin typeface="Calibri" pitchFamily="34" charset="0"/>
                <a:cs typeface="Calibri" pitchFamily="34" charset="0"/>
              </a:rPr>
              <a:t>, </a:t>
            </a:r>
            <a:r>
              <a:rPr lang="en-US" sz="2800" dirty="0" err="1">
                <a:latin typeface="Calibri" pitchFamily="34" charset="0"/>
                <a:cs typeface="Calibri" pitchFamily="34" charset="0"/>
              </a:rPr>
              <a:t>oppure</a:t>
            </a:r>
            <a:r>
              <a:rPr lang="en-US" sz="2800" dirty="0">
                <a:latin typeface="Calibri" pitchFamily="34" charset="0"/>
                <a:cs typeface="Calibri" pitchFamily="34" charset="0"/>
              </a:rPr>
              <a:t> per </a:t>
            </a:r>
            <a:r>
              <a:rPr lang="en-US" sz="2800" dirty="0" err="1">
                <a:latin typeface="Calibri" pitchFamily="34" charset="0"/>
                <a:cs typeface="Calibri" pitchFamily="34" charset="0"/>
              </a:rPr>
              <a:t>avere</a:t>
            </a:r>
            <a:r>
              <a:rPr lang="en-US" sz="2800" dirty="0">
                <a:latin typeface="Calibri" pitchFamily="34" charset="0"/>
                <a:cs typeface="Calibri" pitchFamily="34" charset="0"/>
              </a:rPr>
              <a:t> a </a:t>
            </a:r>
            <a:r>
              <a:rPr lang="en-US" sz="2800" dirty="0" err="1">
                <a:latin typeface="Calibri" pitchFamily="34" charset="0"/>
                <a:cs typeface="Calibri" pitchFamily="34" charset="0"/>
              </a:rPr>
              <a:t>disposizione</a:t>
            </a:r>
            <a:r>
              <a:rPr lang="en-US" sz="2800" dirty="0">
                <a:latin typeface="Calibri" pitchFamily="34" charset="0"/>
                <a:cs typeface="Calibri" pitchFamily="34" charset="0"/>
              </a:rPr>
              <a:t> </a:t>
            </a:r>
            <a:r>
              <a:rPr lang="en-US" sz="2800" dirty="0" err="1">
                <a:latin typeface="Calibri" pitchFamily="34" charset="0"/>
                <a:cs typeface="Calibri" pitchFamily="34" charset="0"/>
              </a:rPr>
              <a:t>alcuni</a:t>
            </a:r>
            <a:r>
              <a:rPr lang="en-US" sz="2800" dirty="0">
                <a:latin typeface="Calibri" pitchFamily="34" charset="0"/>
                <a:cs typeface="Calibri" pitchFamily="34" charset="0"/>
              </a:rPr>
              <a:t> </a:t>
            </a:r>
            <a:r>
              <a:rPr lang="en-US" sz="2800" dirty="0" err="1">
                <a:latin typeface="Calibri" pitchFamily="34" charset="0"/>
                <a:cs typeface="Calibri" pitchFamily="34" charset="0"/>
              </a:rPr>
              <a:t>suoi</a:t>
            </a:r>
            <a:r>
              <a:rPr lang="en-US" sz="2800" dirty="0">
                <a:latin typeface="Calibri" pitchFamily="34" charset="0"/>
                <a:cs typeface="Calibri" pitchFamily="34" charset="0"/>
              </a:rPr>
              <a:t> </a:t>
            </a:r>
            <a:r>
              <a:rPr lang="en-US" sz="2800" b="1" u="sng" dirty="0" err="1">
                <a:latin typeface="Calibri" pitchFamily="34" charset="0"/>
                <a:cs typeface="Calibri" pitchFamily="34" charset="0"/>
              </a:rPr>
              <a:t>attributi</a:t>
            </a:r>
            <a:r>
              <a:rPr lang="en-US" sz="2800" dirty="0">
                <a:latin typeface="Calibri" pitchFamily="34" charset="0"/>
                <a:cs typeface="Calibri" pitchFamily="34" charset="0"/>
              </a:rPr>
              <a:t> </a:t>
            </a:r>
            <a:r>
              <a:rPr lang="en-US" sz="2800" dirty="0" smtClean="0">
                <a:latin typeface="Calibri" pitchFamily="34" charset="0"/>
                <a:cs typeface="Calibri" pitchFamily="34" charset="0"/>
              </a:rPr>
              <a:t>a </a:t>
            </a:r>
            <a:r>
              <a:rPr lang="en-US" sz="2800" dirty="0" err="1" smtClean="0">
                <a:latin typeface="Calibri" pitchFamily="34" charset="0"/>
                <a:cs typeface="Calibri" pitchFamily="34" charset="0"/>
              </a:rPr>
              <a:t>fini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applicativi</a:t>
            </a:r>
            <a:r>
              <a:rPr lang="en-US" sz="2800" dirty="0" smtClean="0">
                <a:latin typeface="Calibri" pitchFamily="34" charset="0"/>
                <a:cs typeface="Calibri" pitchFamily="34" charset="0"/>
              </a:rPr>
              <a:t> </a:t>
            </a:r>
            <a:r>
              <a:rPr lang="en-US" sz="2800" dirty="0">
                <a:latin typeface="Calibri" pitchFamily="34" charset="0"/>
                <a:cs typeface="Calibri" pitchFamily="34" charset="0"/>
              </a:rPr>
              <a:t>(</a:t>
            </a:r>
            <a:r>
              <a:rPr lang="en-US" sz="2800" dirty="0" err="1">
                <a:latin typeface="Calibri" pitchFamily="34" charset="0"/>
                <a:cs typeface="Calibri" pitchFamily="34" charset="0"/>
              </a:rPr>
              <a:t>es</a:t>
            </a:r>
            <a:r>
              <a:rPr lang="en-US" sz="2800" dirty="0">
                <a:latin typeface="Calibri" pitchFamily="34" charset="0"/>
                <a:cs typeface="Calibri" pitchFamily="34" charset="0"/>
              </a:rPr>
              <a:t>. email).</a:t>
            </a:r>
          </a:p>
          <a:p>
            <a:pPr>
              <a:buSzPct val="100000"/>
            </a:pPr>
            <a:endParaRPr lang="en-US" dirty="0" smtClean="0">
              <a:latin typeface="Calibri" pitchFamily="34" charset="0"/>
              <a:cs typeface="Calibri" pitchFamily="34" charset="0"/>
            </a:endParaRPr>
          </a:p>
          <a:p>
            <a:pPr marL="457200" lvl="1" indent="0">
              <a:buSzPct val="100000"/>
              <a:buNone/>
            </a:pPr>
            <a:endParaRPr lang="en-US" dirty="0">
              <a:latin typeface="Calibri" pitchFamily="34" charset="0"/>
              <a:cs typeface="Calibri" pitchFamily="34" charset="0"/>
            </a:endParaRPr>
          </a:p>
        </p:txBody>
      </p:sp>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16</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Autenticazione</a:t>
            </a:r>
            <a:br>
              <a:rPr lang="it-IT" dirty="0" smtClean="0">
                <a:latin typeface="Calibri" pitchFamily="34" charset="0"/>
                <a:cs typeface="Calibri" pitchFamily="34" charset="0"/>
              </a:rPr>
            </a:br>
            <a:r>
              <a:rPr lang="it-IT" sz="2800" i="1" dirty="0" smtClean="0">
                <a:latin typeface="Calibri" pitchFamily="34" charset="0"/>
                <a:cs typeface="Calibri" pitchFamily="34" charset="0"/>
              </a:rPr>
              <a:t>Conclusioni</a:t>
            </a:r>
            <a:endParaRPr lang="it-IT" sz="2800" i="1" dirty="0">
              <a:latin typeface="Calibri" pitchFamily="34" charset="0"/>
              <a:cs typeface="Calibri" pitchFamily="34" charset="0"/>
            </a:endParaRPr>
          </a:p>
        </p:txBody>
      </p:sp>
    </p:spTree>
    <p:extLst>
      <p:ext uri="{BB962C8B-B14F-4D97-AF65-F5344CB8AC3E}">
        <p14:creationId xmlns:p14="http://schemas.microsoft.com/office/powerpoint/2010/main" val="12414156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17</a:t>
            </a:fld>
            <a:endParaRPr lang="en-US" sz="1400">
              <a:solidFill>
                <a:srgbClr val="FF6600"/>
              </a:solidFill>
              <a:latin typeface="Lucida Sans" charset="0"/>
            </a:endParaRPr>
          </a:p>
        </p:txBody>
      </p:sp>
      <p:sp>
        <p:nvSpPr>
          <p:cNvPr id="6" name="Titolo 1"/>
          <p:cNvSpPr txBox="1">
            <a:spLocks/>
          </p:cNvSpPr>
          <p:nvPr/>
        </p:nvSpPr>
        <p:spPr bwMode="auto">
          <a:xfrm>
            <a:off x="575452" y="4941168"/>
            <a:ext cx="8291264" cy="1080119"/>
          </a:xfrm>
          <a:prstGeom prst="rect">
            <a:avLst/>
          </a:prstGeom>
          <a:solidFill>
            <a:srgbClr val="0070C0"/>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Applicazioni</a:t>
            </a:r>
            <a:br>
              <a:rPr lang="it-IT" dirty="0" smtClean="0">
                <a:latin typeface="Calibri" pitchFamily="34" charset="0"/>
                <a:cs typeface="Calibri" pitchFamily="34" charset="0"/>
              </a:rPr>
            </a:br>
            <a:r>
              <a:rPr lang="it-IT" sz="2800" i="1" dirty="0" smtClean="0">
                <a:latin typeface="Calibri" pitchFamily="34" charset="0"/>
                <a:cs typeface="Calibri" pitchFamily="34" charset="0"/>
              </a:rPr>
              <a:t>Che rapporto hanno con le identità?</a:t>
            </a:r>
            <a:endParaRPr lang="it-IT" sz="2800" i="1" dirty="0">
              <a:latin typeface="Calibri" pitchFamily="34" charset="0"/>
              <a:cs typeface="Calibri" pitchFamily="34" charset="0"/>
            </a:endParaRPr>
          </a:p>
        </p:txBody>
      </p:sp>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7864" y="1328396"/>
            <a:ext cx="2428772" cy="2428772"/>
          </a:xfrm>
          <a:prstGeom prst="rect">
            <a:avLst/>
          </a:prstGeom>
        </p:spPr>
      </p:pic>
      <p:pic>
        <p:nvPicPr>
          <p:cNvPr id="2" name="Immagin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7455" y="2857068"/>
            <a:ext cx="1512168" cy="1512168"/>
          </a:xfrm>
          <a:prstGeom prst="rect">
            <a:avLst/>
          </a:prstGeom>
        </p:spPr>
      </p:pic>
      <p:pic>
        <p:nvPicPr>
          <p:cNvPr id="3" name="Immagin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4409" y="1056868"/>
            <a:ext cx="820643" cy="820643"/>
          </a:xfrm>
          <a:prstGeom prst="rect">
            <a:avLst/>
          </a:prstGeom>
        </p:spPr>
      </p:pic>
    </p:spTree>
    <p:extLst>
      <p:ext uri="{BB962C8B-B14F-4D97-AF65-F5344CB8AC3E}">
        <p14:creationId xmlns:p14="http://schemas.microsoft.com/office/powerpoint/2010/main" val="16536054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18</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Applicazioni</a:t>
            </a:r>
          </a:p>
          <a:p>
            <a:pPr algn="ctr"/>
            <a:r>
              <a:rPr lang="it-IT" sz="1800" b="1" i="1" dirty="0" smtClean="0">
                <a:latin typeface="Calibri" pitchFamily="34" charset="0"/>
                <a:cs typeface="Calibri" pitchFamily="34" charset="0"/>
              </a:rPr>
              <a:t>Funzionamento generico</a:t>
            </a:r>
            <a:endParaRPr lang="it-IT" sz="1800" b="1" i="1" dirty="0">
              <a:latin typeface="Calibri" pitchFamily="34" charset="0"/>
              <a:cs typeface="Calibri" pitchFamily="34" charset="0"/>
            </a:endParaRPr>
          </a:p>
        </p:txBody>
      </p:sp>
      <p:sp>
        <p:nvSpPr>
          <p:cNvPr id="7" name="CasellaDiTesto 6"/>
          <p:cNvSpPr txBox="1"/>
          <p:nvPr/>
        </p:nvSpPr>
        <p:spPr>
          <a:xfrm>
            <a:off x="537568" y="2348880"/>
            <a:ext cx="2736304" cy="3785652"/>
          </a:xfrm>
          <a:prstGeom prst="rect">
            <a:avLst/>
          </a:prstGeom>
          <a:noFill/>
          <a:scene3d>
            <a:camera prst="perspectiveRight"/>
            <a:lightRig rig="threePt" dir="t"/>
          </a:scene3d>
        </p:spPr>
        <p:txBody>
          <a:bodyPr wrap="square" rtlCol="0">
            <a:spAutoFit/>
          </a:bodyPr>
          <a:lstStyle/>
          <a:p>
            <a:r>
              <a:rPr lang="it-IT" sz="2000" b="1" dirty="0" smtClean="0">
                <a:latin typeface="Calibri" pitchFamily="34" charset="0"/>
                <a:cs typeface="Calibri" pitchFamily="34" charset="0"/>
              </a:rPr>
              <a:t>un'applicazione rapportata ad un'identità, può essere concepita come un insieme di azioni permesse o meno a quest’ultima.</a:t>
            </a:r>
          </a:p>
          <a:p>
            <a:endParaRPr lang="it-IT" sz="2000" b="1" dirty="0">
              <a:latin typeface="Calibri" pitchFamily="34" charset="0"/>
              <a:cs typeface="Calibri" pitchFamily="34" charset="0"/>
            </a:endParaRPr>
          </a:p>
          <a:p>
            <a:r>
              <a:rPr lang="it-IT" sz="2000" b="1" dirty="0" smtClean="0">
                <a:latin typeface="Calibri" pitchFamily="34" charset="0"/>
                <a:cs typeface="Calibri" pitchFamily="34" charset="0"/>
              </a:rPr>
              <a:t>L’immagine a destra è una generalizzazione della logica AA delle applicazioni  </a:t>
            </a:r>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9872" y="1881344"/>
            <a:ext cx="5411833" cy="4644000"/>
          </a:xfrm>
          <a:prstGeom prst="rect">
            <a:avLst/>
          </a:prstGeom>
        </p:spPr>
      </p:pic>
    </p:spTree>
    <p:extLst>
      <p:ext uri="{BB962C8B-B14F-4D97-AF65-F5344CB8AC3E}">
        <p14:creationId xmlns:p14="http://schemas.microsoft.com/office/powerpoint/2010/main" val="41086696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19</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Applicazioni</a:t>
            </a:r>
          </a:p>
          <a:p>
            <a:pPr algn="ctr"/>
            <a:r>
              <a:rPr lang="it-IT" sz="1800" b="1" i="1" dirty="0">
                <a:latin typeface="Calibri" pitchFamily="34" charset="0"/>
                <a:cs typeface="Calibri" pitchFamily="34" charset="0"/>
              </a:rPr>
              <a:t>L’essenziale ed il superfluo…</a:t>
            </a:r>
          </a:p>
        </p:txBody>
      </p:sp>
      <p:sp>
        <p:nvSpPr>
          <p:cNvPr id="7" name="CasellaDiTesto 6"/>
          <p:cNvSpPr txBox="1"/>
          <p:nvPr/>
        </p:nvSpPr>
        <p:spPr>
          <a:xfrm>
            <a:off x="251520" y="2042259"/>
            <a:ext cx="3245020" cy="4278094"/>
          </a:xfrm>
          <a:prstGeom prst="rect">
            <a:avLst/>
          </a:prstGeom>
          <a:noFill/>
          <a:scene3d>
            <a:camera prst="perspectiveRight"/>
            <a:lightRig rig="threePt" dir="t"/>
          </a:scene3d>
        </p:spPr>
        <p:txBody>
          <a:bodyPr wrap="square" rtlCol="0">
            <a:spAutoFit/>
          </a:bodyPr>
          <a:lstStyle/>
          <a:p>
            <a:r>
              <a:rPr lang="it-IT" dirty="0" smtClean="0">
                <a:latin typeface="Calibri" pitchFamily="34" charset="0"/>
                <a:cs typeface="Calibri" pitchFamily="34" charset="0"/>
              </a:rPr>
              <a:t>Il </a:t>
            </a:r>
            <a:r>
              <a:rPr lang="it-IT" b="1" dirty="0" smtClean="0">
                <a:latin typeface="Calibri" pitchFamily="34" charset="0"/>
                <a:cs typeface="Calibri" pitchFamily="34" charset="0"/>
              </a:rPr>
              <a:t>nucleo di ogni applicazione </a:t>
            </a:r>
            <a:r>
              <a:rPr lang="it-IT" dirty="0" smtClean="0">
                <a:latin typeface="Calibri" pitchFamily="34" charset="0"/>
                <a:cs typeface="Calibri" pitchFamily="34" charset="0"/>
              </a:rPr>
              <a:t>è essenzialmente rappresentato dall’insieme </a:t>
            </a:r>
            <a:r>
              <a:rPr lang="it-IT" b="1" dirty="0" smtClean="0">
                <a:latin typeface="Calibri" pitchFamily="34" charset="0"/>
                <a:cs typeface="Calibri" pitchFamily="34" charset="0"/>
              </a:rPr>
              <a:t>azioni che essa mette a disposizione dell’utilizzatore</a:t>
            </a:r>
            <a:r>
              <a:rPr lang="it-IT" dirty="0">
                <a:latin typeface="Calibri" pitchFamily="34" charset="0"/>
                <a:cs typeface="Calibri" pitchFamily="34" charset="0"/>
              </a:rPr>
              <a:t>:</a:t>
            </a:r>
            <a:r>
              <a:rPr lang="it-IT" dirty="0" smtClean="0">
                <a:latin typeface="Calibri" pitchFamily="34" charset="0"/>
                <a:cs typeface="Calibri" pitchFamily="34" charset="0"/>
              </a:rPr>
              <a:t> l’identificazione è un operazione presente nelle applicazioni ma necessaria solo per determinare l’insieme di azioni concesse ad un utente (autorizzazione).</a:t>
            </a:r>
          </a:p>
          <a:p>
            <a:endParaRPr lang="it-IT" dirty="0">
              <a:latin typeface="Calibri" pitchFamily="34" charset="0"/>
              <a:cs typeface="Calibri" pitchFamily="34" charset="0"/>
            </a:endParaRPr>
          </a:p>
          <a:p>
            <a:r>
              <a:rPr lang="it-IT" dirty="0" smtClean="0">
                <a:latin typeface="Calibri" pitchFamily="34" charset="0"/>
                <a:cs typeface="Calibri" pitchFamily="34" charset="0"/>
              </a:rPr>
              <a:t>Per definire tale insieme ci si avvale di relazioni dirette o indirette tra gli attributi dell‘utente ed azioni</a:t>
            </a:r>
            <a:endParaRPr lang="it-IT" sz="2000" b="1" dirty="0" smtClean="0">
              <a:latin typeface="Calibri" pitchFamily="34" charset="0"/>
              <a:cs typeface="Calibri" pitchFamily="34" charset="0"/>
            </a:endParaRPr>
          </a:p>
        </p:txBody>
      </p:sp>
      <p:pic>
        <p:nvPicPr>
          <p:cNvPr id="8" name="Immagin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8984" y="1881344"/>
            <a:ext cx="5411832" cy="4644000"/>
          </a:xfrm>
          <a:prstGeom prst="rect">
            <a:avLst/>
          </a:prstGeom>
        </p:spPr>
      </p:pic>
    </p:spTree>
    <p:extLst>
      <p:ext uri="{BB962C8B-B14F-4D97-AF65-F5344CB8AC3E}">
        <p14:creationId xmlns:p14="http://schemas.microsoft.com/office/powerpoint/2010/main" val="2325843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olo 7"/>
          <p:cNvSpPr>
            <a:spLocks noGrp="1"/>
          </p:cNvSpPr>
          <p:nvPr>
            <p:ph type="title"/>
          </p:nvPr>
        </p:nvSpPr>
        <p:spPr>
          <a:xfrm>
            <a:off x="395536" y="476672"/>
            <a:ext cx="8218488" cy="1143000"/>
          </a:xfrm>
        </p:spPr>
        <p:txBody>
          <a:bodyPr/>
          <a:lstStyle/>
          <a:p>
            <a:pPr eaLnBrk="1" hangingPunct="1"/>
            <a:r>
              <a:rPr lang="en-US" dirty="0" err="1" smtClean="0">
                <a:latin typeface="Calibri" pitchFamily="34" charset="0"/>
                <a:cs typeface="Calibri" pitchFamily="34" charset="0"/>
              </a:rPr>
              <a:t>Indice</a:t>
            </a:r>
            <a:endParaRPr lang="it-IT" dirty="0" smtClean="0">
              <a:latin typeface="Calibri" pitchFamily="34" charset="0"/>
              <a:cs typeface="Calibri" pitchFamily="34" charset="0"/>
            </a:endParaRPr>
          </a:p>
        </p:txBody>
      </p:sp>
      <p:sp>
        <p:nvSpPr>
          <p:cNvPr id="17411" name="Segnaposto contenuto 8"/>
          <p:cNvSpPr>
            <a:spLocks noGrp="1"/>
          </p:cNvSpPr>
          <p:nvPr>
            <p:ph idx="1"/>
          </p:nvPr>
        </p:nvSpPr>
        <p:spPr>
          <a:xfrm>
            <a:off x="457200" y="2132856"/>
            <a:ext cx="8219256" cy="4175869"/>
          </a:xfrm>
        </p:spPr>
        <p:txBody>
          <a:bodyPr/>
          <a:lstStyle/>
          <a:p>
            <a:pPr eaLnBrk="1" hangingPunct="1">
              <a:buSzPct val="100000"/>
            </a:pPr>
            <a:r>
              <a:rPr lang="en-US" sz="3600" dirty="0" err="1" smtClean="0">
                <a:latin typeface="Calibri" pitchFamily="34" charset="0"/>
                <a:cs typeface="Calibri" pitchFamily="34" charset="0"/>
              </a:rPr>
              <a:t>Introduzione</a:t>
            </a:r>
            <a:endParaRPr lang="en-US" sz="3600" dirty="0" smtClean="0">
              <a:latin typeface="Calibri" pitchFamily="34" charset="0"/>
              <a:cs typeface="Calibri" pitchFamily="34" charset="0"/>
            </a:endParaRPr>
          </a:p>
          <a:p>
            <a:pPr eaLnBrk="1" hangingPunct="1">
              <a:buSzPct val="100000"/>
            </a:pPr>
            <a:r>
              <a:rPr lang="en-US" sz="3600" dirty="0" err="1" smtClean="0">
                <a:latin typeface="Calibri" pitchFamily="34" charset="0"/>
                <a:cs typeface="Calibri" pitchFamily="34" charset="0"/>
              </a:rPr>
              <a:t>Perche</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federare</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un'applicazione</a:t>
            </a:r>
            <a:r>
              <a:rPr lang="en-US" sz="3600" dirty="0" smtClean="0">
                <a:latin typeface="Calibri" pitchFamily="34" charset="0"/>
                <a:cs typeface="Calibri" pitchFamily="34" charset="0"/>
              </a:rPr>
              <a:t>?</a:t>
            </a:r>
          </a:p>
          <a:p>
            <a:pPr eaLnBrk="1" hangingPunct="1">
              <a:buSzPct val="100000"/>
            </a:pPr>
            <a:r>
              <a:rPr lang="en-US" sz="3600" dirty="0" smtClean="0">
                <a:latin typeface="Calibri" pitchFamily="34" charset="0"/>
                <a:cs typeface="Calibri" pitchFamily="34" charset="0"/>
              </a:rPr>
              <a:t>Come </a:t>
            </a:r>
            <a:r>
              <a:rPr lang="en-US" sz="3600" dirty="0" err="1" smtClean="0">
                <a:latin typeface="Calibri" pitchFamily="34" charset="0"/>
                <a:cs typeface="Calibri" pitchFamily="34" charset="0"/>
              </a:rPr>
              <a:t>federare</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un'applicazione</a:t>
            </a:r>
            <a:endParaRPr lang="en-US" sz="3600" dirty="0" smtClean="0">
              <a:latin typeface="Calibri" pitchFamily="34" charset="0"/>
              <a:cs typeface="Calibri" pitchFamily="34" charset="0"/>
            </a:endParaRPr>
          </a:p>
          <a:p>
            <a:pPr>
              <a:buSzPct val="100000"/>
            </a:pPr>
            <a:r>
              <a:rPr lang="en-US" sz="3600" dirty="0" smtClean="0">
                <a:latin typeface="Calibri" pitchFamily="34" charset="0"/>
                <a:cs typeface="Calibri" pitchFamily="34" charset="0"/>
              </a:rPr>
              <a:t>Best practices </a:t>
            </a:r>
            <a:r>
              <a:rPr lang="en-US" sz="3600" dirty="0" err="1" smtClean="0">
                <a:latin typeface="Calibri" pitchFamily="34" charset="0"/>
                <a:cs typeface="Calibri" pitchFamily="34" charset="0"/>
              </a:rPr>
              <a:t>ed</a:t>
            </a:r>
            <a:r>
              <a:rPr lang="en-US" sz="3600" dirty="0" smtClean="0">
                <a:latin typeface="Calibri" pitchFamily="34" charset="0"/>
                <a:cs typeface="Calibri" pitchFamily="34" charset="0"/>
              </a:rPr>
              <a:t> </a:t>
            </a:r>
            <a:r>
              <a:rPr lang="en-US" sz="3600" dirty="0" err="1">
                <a:latin typeface="Calibri" pitchFamily="34" charset="0"/>
                <a:cs typeface="Calibri" pitchFamily="34" charset="0"/>
              </a:rPr>
              <a:t>interoperabilità</a:t>
            </a:r>
            <a:endParaRPr lang="en-US" dirty="0">
              <a:latin typeface="Calibri" pitchFamily="34" charset="0"/>
              <a:cs typeface="Calibri" pitchFamily="34" charset="0"/>
            </a:endParaRPr>
          </a:p>
          <a:p>
            <a:pPr>
              <a:buSzPct val="100000"/>
            </a:pPr>
            <a:endParaRPr lang="en-US" dirty="0" smtClean="0">
              <a:latin typeface="Calibri" pitchFamily="34" charset="0"/>
              <a:cs typeface="Calibri" pitchFamily="34" charset="0"/>
            </a:endParaRPr>
          </a:p>
          <a:p>
            <a:pPr marL="457200" lvl="1" indent="0">
              <a:buSzPct val="100000"/>
              <a:buNone/>
            </a:pPr>
            <a:endParaRPr lang="en-US" dirty="0">
              <a:latin typeface="Calibri" pitchFamily="34" charset="0"/>
              <a:cs typeface="Calibri" pitchFamily="34" charset="0"/>
            </a:endParaRPr>
          </a:p>
        </p:txBody>
      </p:sp>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2</a:t>
            </a:fld>
            <a:endParaRPr lang="en-US" sz="1400">
              <a:solidFill>
                <a:srgbClr val="FF6600"/>
              </a:solidFill>
              <a:latin typeface="Lucida Sans"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20</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Applicazioni</a:t>
            </a:r>
          </a:p>
          <a:p>
            <a:pPr algn="ctr"/>
            <a:r>
              <a:rPr lang="it-IT" sz="1800" b="1" i="1" dirty="0">
                <a:latin typeface="Calibri" pitchFamily="34" charset="0"/>
                <a:cs typeface="Calibri" pitchFamily="34" charset="0"/>
              </a:rPr>
              <a:t>L’essenziale ed il superfluo…</a:t>
            </a:r>
          </a:p>
        </p:txBody>
      </p:sp>
      <p:sp>
        <p:nvSpPr>
          <p:cNvPr id="7" name="CasellaDiTesto 6"/>
          <p:cNvSpPr txBox="1"/>
          <p:nvPr/>
        </p:nvSpPr>
        <p:spPr>
          <a:xfrm>
            <a:off x="539552" y="2862502"/>
            <a:ext cx="2880320" cy="2246769"/>
          </a:xfrm>
          <a:prstGeom prst="rect">
            <a:avLst/>
          </a:prstGeom>
          <a:noFill/>
          <a:scene3d>
            <a:camera prst="perspectiveRight"/>
            <a:lightRig rig="threePt" dir="t"/>
          </a:scene3d>
        </p:spPr>
        <p:txBody>
          <a:bodyPr wrap="square" rtlCol="0">
            <a:spAutoFit/>
          </a:bodyPr>
          <a:lstStyle/>
          <a:p>
            <a:r>
              <a:rPr lang="it-IT" sz="2000" dirty="0" smtClean="0">
                <a:latin typeface="Calibri" pitchFamily="34" charset="0"/>
                <a:cs typeface="Calibri" pitchFamily="34" charset="0"/>
              </a:rPr>
              <a:t>Inoltre alcune azioni potrebbero richiedere gli </a:t>
            </a:r>
            <a:r>
              <a:rPr lang="it-IT" sz="2000" b="1" dirty="0" smtClean="0">
                <a:latin typeface="Calibri" pitchFamily="34" charset="0"/>
                <a:cs typeface="Calibri" pitchFamily="34" charset="0"/>
              </a:rPr>
              <a:t>attributi delle identità </a:t>
            </a:r>
            <a:r>
              <a:rPr lang="it-IT" sz="2000" dirty="0" smtClean="0">
                <a:latin typeface="Calibri" pitchFamily="34" charset="0"/>
                <a:cs typeface="Calibri" pitchFamily="34" charset="0"/>
              </a:rPr>
              <a:t>per fini diversi dall’autorizzazione ( es. l’ e-mail dell’utente per spedirgli un report )</a:t>
            </a:r>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9872" y="1881344"/>
            <a:ext cx="5411834" cy="4644000"/>
          </a:xfrm>
          <a:prstGeom prst="rect">
            <a:avLst/>
          </a:prstGeom>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96" y="6525344"/>
            <a:ext cx="290199" cy="273616"/>
          </a:xfrm>
          <a:prstGeom prst="rect">
            <a:avLst/>
          </a:prstGeom>
        </p:spPr>
      </p:pic>
      <p:pic>
        <p:nvPicPr>
          <p:cNvPr id="13" name="Immagin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224" y="2480726"/>
            <a:ext cx="8354592" cy="3010320"/>
          </a:xfrm>
          <a:prstGeom prst="rect">
            <a:avLst/>
          </a:prstGeom>
        </p:spPr>
      </p:pic>
      <p:cxnSp>
        <p:nvCxnSpPr>
          <p:cNvPr id="9" name="Connettore 2 8"/>
          <p:cNvCxnSpPr/>
          <p:nvPr/>
        </p:nvCxnSpPr>
        <p:spPr>
          <a:xfrm flipH="1" flipV="1">
            <a:off x="3995936" y="4509120"/>
            <a:ext cx="216024" cy="13681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CasellaDiTesto 11"/>
          <p:cNvSpPr txBox="1"/>
          <p:nvPr/>
        </p:nvSpPr>
        <p:spPr>
          <a:xfrm>
            <a:off x="2210174" y="5106896"/>
            <a:ext cx="1800200" cy="369332"/>
          </a:xfrm>
          <a:prstGeom prst="rect">
            <a:avLst/>
          </a:prstGeom>
          <a:noFill/>
        </p:spPr>
        <p:txBody>
          <a:bodyPr wrap="square" rtlCol="0">
            <a:spAutoFit/>
          </a:bodyPr>
          <a:lstStyle/>
          <a:p>
            <a:r>
              <a:rPr lang="it-IT" dirty="0" smtClean="0">
                <a:latin typeface="Calibri" pitchFamily="34" charset="0"/>
                <a:cs typeface="Calibri" pitchFamily="34" charset="0"/>
              </a:rPr>
              <a:t>student@unix.it</a:t>
            </a:r>
            <a:endParaRPr lang="it-IT" dirty="0">
              <a:latin typeface="Calibri" pitchFamily="34" charset="0"/>
              <a:cs typeface="Calibri" pitchFamily="34" charset="0"/>
            </a:endParaRPr>
          </a:p>
        </p:txBody>
      </p:sp>
      <p:sp>
        <p:nvSpPr>
          <p:cNvPr id="15" name="CasellaDiTesto 14"/>
          <p:cNvSpPr txBox="1"/>
          <p:nvPr/>
        </p:nvSpPr>
        <p:spPr>
          <a:xfrm>
            <a:off x="4224559" y="5106896"/>
            <a:ext cx="1800200" cy="369332"/>
          </a:xfrm>
          <a:prstGeom prst="rect">
            <a:avLst/>
          </a:prstGeom>
          <a:noFill/>
        </p:spPr>
        <p:txBody>
          <a:bodyPr wrap="square" rtlCol="0">
            <a:spAutoFit/>
          </a:bodyPr>
          <a:lstStyle/>
          <a:p>
            <a:r>
              <a:rPr lang="it-IT" dirty="0" smtClean="0">
                <a:latin typeface="Calibri" pitchFamily="34" charset="0"/>
                <a:cs typeface="Calibri" pitchFamily="34" charset="0"/>
              </a:rPr>
              <a:t>staff@uniy.it</a:t>
            </a:r>
            <a:endParaRPr lang="it-IT" dirty="0">
              <a:latin typeface="Calibri" pitchFamily="34" charset="0"/>
              <a:cs typeface="Calibri" pitchFamily="34" charset="0"/>
            </a:endParaRPr>
          </a:p>
        </p:txBody>
      </p:sp>
    </p:spTree>
    <p:extLst>
      <p:ext uri="{BB962C8B-B14F-4D97-AF65-F5344CB8AC3E}">
        <p14:creationId xmlns:p14="http://schemas.microsoft.com/office/powerpoint/2010/main" val="35091835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21</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Applicazioni</a:t>
            </a:r>
          </a:p>
          <a:p>
            <a:pPr algn="ctr"/>
            <a:r>
              <a:rPr lang="it-IT" sz="1800" b="1" i="1" dirty="0" smtClean="0">
                <a:latin typeface="Calibri" pitchFamily="34" charset="0"/>
                <a:cs typeface="Calibri" pitchFamily="34" charset="0"/>
              </a:rPr>
              <a:t>Problemi relativi alla gestione delle identità</a:t>
            </a:r>
            <a:endParaRPr lang="it-IT" sz="1800" b="1" i="1" dirty="0">
              <a:latin typeface="Calibri" pitchFamily="34" charset="0"/>
              <a:cs typeface="Calibri" pitchFamily="34" charset="0"/>
            </a:endParaRPr>
          </a:p>
        </p:txBody>
      </p:sp>
      <p:pic>
        <p:nvPicPr>
          <p:cNvPr id="8" name="Immagin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7864" y="1925478"/>
            <a:ext cx="5344896" cy="4644000"/>
          </a:xfrm>
          <a:prstGeom prst="rect">
            <a:avLst/>
          </a:prstGeom>
        </p:spPr>
      </p:pic>
      <p:sp>
        <p:nvSpPr>
          <p:cNvPr id="9" name="CasellaDiTesto 8"/>
          <p:cNvSpPr txBox="1"/>
          <p:nvPr/>
        </p:nvSpPr>
        <p:spPr>
          <a:xfrm>
            <a:off x="539552" y="3421449"/>
            <a:ext cx="2880320" cy="1015663"/>
          </a:xfrm>
          <a:prstGeom prst="rect">
            <a:avLst/>
          </a:prstGeom>
          <a:noFill/>
          <a:scene3d>
            <a:camera prst="perspectiveRight"/>
            <a:lightRig rig="threePt" dir="t"/>
          </a:scene3d>
        </p:spPr>
        <p:txBody>
          <a:bodyPr wrap="square" rtlCol="0">
            <a:spAutoFit/>
          </a:bodyPr>
          <a:lstStyle/>
          <a:p>
            <a:r>
              <a:rPr lang="it-IT" sz="2000" dirty="0" smtClean="0">
                <a:latin typeface="Calibri" pitchFamily="34" charset="0"/>
                <a:cs typeface="Calibri" pitchFamily="34" charset="0"/>
              </a:rPr>
              <a:t>Ma perché dovremmo sentire l’esigenza di federare le applicazioni?</a:t>
            </a:r>
          </a:p>
        </p:txBody>
      </p:sp>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96" y="6525344"/>
            <a:ext cx="290199" cy="273616"/>
          </a:xfrm>
          <a:prstGeom prst="rect">
            <a:avLst/>
          </a:prstGeom>
        </p:spPr>
      </p:pic>
    </p:spTree>
    <p:extLst>
      <p:ext uri="{BB962C8B-B14F-4D97-AF65-F5344CB8AC3E}">
        <p14:creationId xmlns:p14="http://schemas.microsoft.com/office/powerpoint/2010/main" val="8311718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22</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Applicazioni</a:t>
            </a:r>
          </a:p>
          <a:p>
            <a:pPr algn="ctr"/>
            <a:r>
              <a:rPr lang="it-IT" sz="1800" b="1" i="1" dirty="0" smtClean="0">
                <a:latin typeface="Calibri" pitchFamily="34" charset="0"/>
                <a:cs typeface="Calibri" pitchFamily="34" charset="0"/>
              </a:rPr>
              <a:t>Problemi relativi alla gestione delle identità</a:t>
            </a:r>
            <a:endParaRPr lang="it-IT" sz="1800" b="1" i="1" dirty="0">
              <a:latin typeface="Calibri" pitchFamily="34" charset="0"/>
              <a:cs typeface="Calibri" pitchFamily="34" charset="0"/>
            </a:endParaRPr>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437" y="2204862"/>
            <a:ext cx="4572789" cy="3924000"/>
          </a:xfrm>
          <a:prstGeom prst="rect">
            <a:avLst/>
          </a:prstGeom>
        </p:spPr>
      </p:pic>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7827" y="2204861"/>
            <a:ext cx="840001" cy="1260000"/>
          </a:xfrm>
          <a:prstGeom prst="rect">
            <a:avLst/>
          </a:prstGeom>
        </p:spPr>
      </p:pic>
      <p:pic>
        <p:nvPicPr>
          <p:cNvPr id="8" name="Immagin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29586" y="3501008"/>
            <a:ext cx="933576" cy="1260000"/>
          </a:xfrm>
          <a:prstGeom prst="rect">
            <a:avLst/>
          </a:prstGeom>
        </p:spPr>
      </p:pic>
      <p:pic>
        <p:nvPicPr>
          <p:cNvPr id="10" name="Immagin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75885" y="4941168"/>
            <a:ext cx="885232" cy="1260000"/>
          </a:xfrm>
          <a:prstGeom prst="rect">
            <a:avLst/>
          </a:prstGeom>
        </p:spPr>
      </p:pic>
      <p:sp>
        <p:nvSpPr>
          <p:cNvPr id="9" name="CasellaDiTesto 8"/>
          <p:cNvSpPr txBox="1"/>
          <p:nvPr/>
        </p:nvSpPr>
        <p:spPr>
          <a:xfrm>
            <a:off x="554437" y="5007072"/>
            <a:ext cx="2880320" cy="1015663"/>
          </a:xfrm>
          <a:prstGeom prst="rect">
            <a:avLst/>
          </a:prstGeom>
          <a:noFill/>
          <a:scene3d>
            <a:camera prst="perspectiveRight"/>
            <a:lightRig rig="threePt" dir="t"/>
          </a:scene3d>
        </p:spPr>
        <p:txBody>
          <a:bodyPr wrap="square" rtlCol="0">
            <a:spAutoFit/>
          </a:bodyPr>
          <a:lstStyle/>
          <a:p>
            <a:r>
              <a:rPr lang="it-IT" sz="2000" dirty="0" smtClean="0">
                <a:latin typeface="Calibri" pitchFamily="34" charset="0"/>
                <a:cs typeface="Calibri" pitchFamily="34" charset="0"/>
              </a:rPr>
              <a:t>Con una singola applicazione il problema non si pone</a:t>
            </a:r>
          </a:p>
        </p:txBody>
      </p:sp>
      <p:pic>
        <p:nvPicPr>
          <p:cNvPr id="11" name="Immagin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496" y="6525344"/>
            <a:ext cx="290199" cy="273616"/>
          </a:xfrm>
          <a:prstGeom prst="rect">
            <a:avLst/>
          </a:prstGeom>
        </p:spPr>
      </p:pic>
    </p:spTree>
    <p:extLst>
      <p:ext uri="{BB962C8B-B14F-4D97-AF65-F5344CB8AC3E}">
        <p14:creationId xmlns:p14="http://schemas.microsoft.com/office/powerpoint/2010/main" val="24320267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23</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Applicazioni</a:t>
            </a:r>
          </a:p>
          <a:p>
            <a:pPr algn="ctr"/>
            <a:r>
              <a:rPr lang="it-IT" sz="1800" b="1" i="1" dirty="0" smtClean="0">
                <a:latin typeface="Calibri" pitchFamily="34" charset="0"/>
                <a:cs typeface="Calibri" pitchFamily="34" charset="0"/>
              </a:rPr>
              <a:t>Problemi relativi alla gestione delle identità</a:t>
            </a:r>
            <a:endParaRPr lang="it-IT" sz="1800" b="1" i="1" dirty="0">
              <a:latin typeface="Calibri" pitchFamily="34" charset="0"/>
              <a:cs typeface="Calibri" pitchFamily="34" charset="0"/>
            </a:endParaRPr>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437" y="2204862"/>
            <a:ext cx="1641299" cy="1408431"/>
          </a:xfrm>
          <a:prstGeom prst="rect">
            <a:avLst/>
          </a:prstGeom>
        </p:spPr>
      </p:pic>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1557" y="3280711"/>
            <a:ext cx="1641299" cy="1408431"/>
          </a:xfrm>
          <a:prstGeom prst="rect">
            <a:avLst/>
          </a:prstGeom>
        </p:spPr>
      </p:pic>
      <p:pic>
        <p:nvPicPr>
          <p:cNvPr id="11" name="Immagin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29923">
            <a:off x="3015658" y="2796791"/>
            <a:ext cx="1641299" cy="1408431"/>
          </a:xfrm>
          <a:prstGeom prst="rect">
            <a:avLst/>
          </a:prstGeom>
        </p:spPr>
      </p:pic>
      <p:pic>
        <p:nvPicPr>
          <p:cNvPr id="12" name="Immagin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3280711"/>
            <a:ext cx="1641299" cy="1408431"/>
          </a:xfrm>
          <a:prstGeom prst="rect">
            <a:avLst/>
          </a:prstGeom>
        </p:spPr>
      </p:pic>
      <p:pic>
        <p:nvPicPr>
          <p:cNvPr id="13" name="Immagin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71988">
            <a:off x="1198609" y="3651116"/>
            <a:ext cx="1641299" cy="1408431"/>
          </a:xfrm>
          <a:prstGeom prst="rect">
            <a:avLst/>
          </a:prstGeom>
        </p:spPr>
      </p:pic>
      <p:pic>
        <p:nvPicPr>
          <p:cNvPr id="14" name="Immagin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59855">
            <a:off x="1363687" y="2362058"/>
            <a:ext cx="1641299" cy="1408431"/>
          </a:xfrm>
          <a:prstGeom prst="rect">
            <a:avLst/>
          </a:prstGeom>
        </p:spPr>
      </p:pic>
      <p:pic>
        <p:nvPicPr>
          <p:cNvPr id="16" name="Immagin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983496">
            <a:off x="2555776" y="3066273"/>
            <a:ext cx="1641299" cy="1408431"/>
          </a:xfrm>
          <a:prstGeom prst="rect">
            <a:avLst/>
          </a:prstGeom>
        </p:spPr>
      </p:pic>
      <p:pic>
        <p:nvPicPr>
          <p:cNvPr id="15" name="Immagin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451100">
            <a:off x="2446973" y="3713486"/>
            <a:ext cx="1641299" cy="1408431"/>
          </a:xfrm>
          <a:prstGeom prst="rect">
            <a:avLst/>
          </a:prstGeom>
        </p:spPr>
      </p:pic>
      <p:pic>
        <p:nvPicPr>
          <p:cNvPr id="17" name="Immagin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59855">
            <a:off x="1951151" y="4104144"/>
            <a:ext cx="1641299" cy="1408431"/>
          </a:xfrm>
          <a:prstGeom prst="rect">
            <a:avLst/>
          </a:prstGeom>
        </p:spPr>
      </p:pic>
      <p:pic>
        <p:nvPicPr>
          <p:cNvPr id="18" name="Immagin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59855">
            <a:off x="561137" y="4418766"/>
            <a:ext cx="1641299" cy="1408431"/>
          </a:xfrm>
          <a:prstGeom prst="rect">
            <a:avLst/>
          </a:prstGeom>
        </p:spPr>
      </p:pic>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4941328"/>
            <a:ext cx="1265271" cy="1440000"/>
          </a:xfrm>
          <a:prstGeom prst="rect">
            <a:avLst/>
          </a:prstGeom>
        </p:spPr>
      </p:pic>
      <p:pic>
        <p:nvPicPr>
          <p:cNvPr id="19" name="Immagin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29586" y="3501168"/>
            <a:ext cx="1196800" cy="1440000"/>
          </a:xfrm>
          <a:prstGeom prst="rect">
            <a:avLst/>
          </a:prstGeom>
        </p:spPr>
      </p:pic>
      <p:pic>
        <p:nvPicPr>
          <p:cNvPr id="20" name="Immagin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04248" y="2060848"/>
            <a:ext cx="1095930" cy="1440000"/>
          </a:xfrm>
          <a:prstGeom prst="rect">
            <a:avLst/>
          </a:prstGeom>
        </p:spPr>
      </p:pic>
      <p:sp>
        <p:nvSpPr>
          <p:cNvPr id="21" name="CasellaDiTesto 20"/>
          <p:cNvSpPr txBox="1"/>
          <p:nvPr/>
        </p:nvSpPr>
        <p:spPr>
          <a:xfrm>
            <a:off x="2349346" y="5870234"/>
            <a:ext cx="2880320" cy="400110"/>
          </a:xfrm>
          <a:prstGeom prst="rect">
            <a:avLst/>
          </a:prstGeom>
          <a:noFill/>
          <a:scene3d>
            <a:camera prst="perspectiveRight"/>
            <a:lightRig rig="threePt" dir="t"/>
          </a:scene3d>
        </p:spPr>
        <p:txBody>
          <a:bodyPr wrap="square" rtlCol="0">
            <a:spAutoFit/>
          </a:bodyPr>
          <a:lstStyle/>
          <a:p>
            <a:r>
              <a:rPr lang="it-IT" sz="2000" dirty="0" smtClean="0">
                <a:latin typeface="Calibri" pitchFamily="34" charset="0"/>
                <a:cs typeface="Calibri" pitchFamily="34" charset="0"/>
              </a:rPr>
              <a:t>Ma al crescere di queste…</a:t>
            </a:r>
          </a:p>
        </p:txBody>
      </p:sp>
      <p:pic>
        <p:nvPicPr>
          <p:cNvPr id="22" name="Immagine 2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496" y="6525344"/>
            <a:ext cx="290199" cy="273616"/>
          </a:xfrm>
          <a:prstGeom prst="rect">
            <a:avLst/>
          </a:prstGeom>
        </p:spPr>
      </p:pic>
    </p:spTree>
    <p:extLst>
      <p:ext uri="{BB962C8B-B14F-4D97-AF65-F5344CB8AC3E}">
        <p14:creationId xmlns:p14="http://schemas.microsoft.com/office/powerpoint/2010/main" val="12746788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24</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Applicazioni</a:t>
            </a:r>
          </a:p>
          <a:p>
            <a:pPr algn="ctr"/>
            <a:r>
              <a:rPr lang="it-IT" sz="1800" b="1" i="1" dirty="0" smtClean="0">
                <a:latin typeface="Calibri" pitchFamily="34" charset="0"/>
                <a:cs typeface="Calibri" pitchFamily="34" charset="0"/>
              </a:rPr>
              <a:t>Problemi relativi alla gestione delle identità</a:t>
            </a:r>
            <a:endParaRPr lang="it-IT" sz="1800" b="1" i="1" dirty="0">
              <a:latin typeface="Calibri" pitchFamily="34" charset="0"/>
              <a:cs typeface="Calibri" pitchFamily="34" charset="0"/>
            </a:endParaRPr>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437" y="2204862"/>
            <a:ext cx="1641299" cy="1408431"/>
          </a:xfrm>
          <a:prstGeom prst="rect">
            <a:avLst/>
          </a:prstGeom>
        </p:spPr>
      </p:pic>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1557" y="3280711"/>
            <a:ext cx="1641299" cy="1408431"/>
          </a:xfrm>
          <a:prstGeom prst="rect">
            <a:avLst/>
          </a:prstGeom>
        </p:spPr>
      </p:pic>
      <p:pic>
        <p:nvPicPr>
          <p:cNvPr id="11" name="Immagin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29923">
            <a:off x="3015658" y="2796791"/>
            <a:ext cx="1641299" cy="1408431"/>
          </a:xfrm>
          <a:prstGeom prst="rect">
            <a:avLst/>
          </a:prstGeom>
        </p:spPr>
      </p:pic>
      <p:pic>
        <p:nvPicPr>
          <p:cNvPr id="12" name="Immagin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3280711"/>
            <a:ext cx="1641299" cy="1408431"/>
          </a:xfrm>
          <a:prstGeom prst="rect">
            <a:avLst/>
          </a:prstGeom>
        </p:spPr>
      </p:pic>
      <p:pic>
        <p:nvPicPr>
          <p:cNvPr id="13" name="Immagin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71988">
            <a:off x="1198609" y="3651116"/>
            <a:ext cx="1641299" cy="1408431"/>
          </a:xfrm>
          <a:prstGeom prst="rect">
            <a:avLst/>
          </a:prstGeom>
        </p:spPr>
      </p:pic>
      <p:pic>
        <p:nvPicPr>
          <p:cNvPr id="14" name="Immagin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59855">
            <a:off x="1363687" y="2362058"/>
            <a:ext cx="1641299" cy="1408431"/>
          </a:xfrm>
          <a:prstGeom prst="rect">
            <a:avLst/>
          </a:prstGeom>
        </p:spPr>
      </p:pic>
      <p:pic>
        <p:nvPicPr>
          <p:cNvPr id="16" name="Immagin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983496">
            <a:off x="2555776" y="3066273"/>
            <a:ext cx="1641299" cy="1408431"/>
          </a:xfrm>
          <a:prstGeom prst="rect">
            <a:avLst/>
          </a:prstGeom>
        </p:spPr>
      </p:pic>
      <p:pic>
        <p:nvPicPr>
          <p:cNvPr id="15" name="Immagin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451100">
            <a:off x="2446973" y="3713486"/>
            <a:ext cx="1641299" cy="1408431"/>
          </a:xfrm>
          <a:prstGeom prst="rect">
            <a:avLst/>
          </a:prstGeom>
        </p:spPr>
      </p:pic>
      <p:pic>
        <p:nvPicPr>
          <p:cNvPr id="17" name="Immagin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59855">
            <a:off x="1951151" y="4104144"/>
            <a:ext cx="1641299" cy="1408431"/>
          </a:xfrm>
          <a:prstGeom prst="rect">
            <a:avLst/>
          </a:prstGeom>
        </p:spPr>
      </p:pic>
      <p:pic>
        <p:nvPicPr>
          <p:cNvPr id="18" name="Immagin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59855">
            <a:off x="561137" y="4418766"/>
            <a:ext cx="1641299" cy="1408431"/>
          </a:xfrm>
          <a:prstGeom prst="rect">
            <a:avLst/>
          </a:prstGeom>
        </p:spPr>
      </p:pic>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4941328"/>
            <a:ext cx="1265271" cy="1440000"/>
          </a:xfrm>
          <a:prstGeom prst="rect">
            <a:avLst/>
          </a:prstGeom>
        </p:spPr>
      </p:pic>
      <p:pic>
        <p:nvPicPr>
          <p:cNvPr id="19" name="Immagin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29586" y="3501168"/>
            <a:ext cx="1196800" cy="1440000"/>
          </a:xfrm>
          <a:prstGeom prst="rect">
            <a:avLst/>
          </a:prstGeom>
        </p:spPr>
      </p:pic>
      <p:pic>
        <p:nvPicPr>
          <p:cNvPr id="20" name="Immagin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04248" y="2060848"/>
            <a:ext cx="1095930" cy="1440000"/>
          </a:xfrm>
          <a:prstGeom prst="rect">
            <a:avLst/>
          </a:prstGeom>
        </p:spPr>
      </p:pic>
      <p:pic>
        <p:nvPicPr>
          <p:cNvPr id="7" name="Immagin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4273782">
            <a:off x="6076349" y="4726053"/>
            <a:ext cx="583589" cy="520498"/>
          </a:xfrm>
          <a:prstGeom prst="rect">
            <a:avLst/>
          </a:prstGeom>
        </p:spPr>
      </p:pic>
      <p:pic>
        <p:nvPicPr>
          <p:cNvPr id="21" name="Immagine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4593217">
            <a:off x="7583497" y="4268316"/>
            <a:ext cx="573179" cy="511213"/>
          </a:xfrm>
          <a:prstGeom prst="rect">
            <a:avLst/>
          </a:prstGeom>
        </p:spPr>
      </p:pic>
      <p:pic>
        <p:nvPicPr>
          <p:cNvPr id="22" name="Immagine 2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5542165">
            <a:off x="6407198" y="3575577"/>
            <a:ext cx="583589" cy="520498"/>
          </a:xfrm>
          <a:prstGeom prst="rect">
            <a:avLst/>
          </a:prstGeom>
        </p:spPr>
      </p:pic>
      <p:pic>
        <p:nvPicPr>
          <p:cNvPr id="23" name="Immagine 2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653589">
            <a:off x="6607625" y="4938608"/>
            <a:ext cx="583589" cy="520498"/>
          </a:xfrm>
          <a:prstGeom prst="rect">
            <a:avLst/>
          </a:prstGeom>
        </p:spPr>
      </p:pic>
      <p:pic>
        <p:nvPicPr>
          <p:cNvPr id="24" name="Immagine 2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496" y="6525344"/>
            <a:ext cx="290199" cy="273616"/>
          </a:xfrm>
          <a:prstGeom prst="rect">
            <a:avLst/>
          </a:prstGeom>
        </p:spPr>
      </p:pic>
    </p:spTree>
    <p:extLst>
      <p:ext uri="{BB962C8B-B14F-4D97-AF65-F5344CB8AC3E}">
        <p14:creationId xmlns:p14="http://schemas.microsoft.com/office/powerpoint/2010/main" val="19428894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25</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Applicazioni</a:t>
            </a:r>
          </a:p>
          <a:p>
            <a:pPr algn="ctr"/>
            <a:r>
              <a:rPr lang="it-IT" sz="1800" b="1" i="1" dirty="0" smtClean="0">
                <a:latin typeface="Calibri" pitchFamily="34" charset="0"/>
                <a:cs typeface="Calibri" pitchFamily="34" charset="0"/>
              </a:rPr>
              <a:t>Razionalizzare: eliminare il superfluo</a:t>
            </a:r>
            <a:endParaRPr lang="it-IT" sz="1800" b="1" i="1" dirty="0">
              <a:latin typeface="Calibri" pitchFamily="34" charset="0"/>
              <a:cs typeface="Calibri" pitchFamily="34" charset="0"/>
            </a:endParaRPr>
          </a:p>
        </p:txBody>
      </p:sp>
      <p:pic>
        <p:nvPicPr>
          <p:cNvPr id="8" name="Immagin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2348880"/>
            <a:ext cx="3785592" cy="3299250"/>
          </a:xfrm>
          <a:prstGeom prst="rect">
            <a:avLst/>
          </a:prstGeom>
        </p:spPr>
      </p:pic>
      <p:sp>
        <p:nvSpPr>
          <p:cNvPr id="2" name="Ovale 1"/>
          <p:cNvSpPr/>
          <p:nvPr/>
        </p:nvSpPr>
        <p:spPr>
          <a:xfrm>
            <a:off x="2915816" y="4293096"/>
            <a:ext cx="1697360" cy="1152128"/>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7" name="CasellaDiTesto 6"/>
          <p:cNvSpPr txBox="1"/>
          <p:nvPr/>
        </p:nvSpPr>
        <p:spPr>
          <a:xfrm>
            <a:off x="5148064" y="3068960"/>
            <a:ext cx="3816424" cy="1938992"/>
          </a:xfrm>
          <a:prstGeom prst="rect">
            <a:avLst/>
          </a:prstGeom>
          <a:noFill/>
          <a:scene3d>
            <a:camera prst="perspectiveRight"/>
            <a:lightRig rig="threePt" dir="t"/>
          </a:scene3d>
        </p:spPr>
        <p:txBody>
          <a:bodyPr wrap="square" rtlCol="0">
            <a:spAutoFit/>
          </a:bodyPr>
          <a:lstStyle/>
          <a:p>
            <a:r>
              <a:rPr lang="it-IT" sz="2000" dirty="0" smtClean="0">
                <a:latin typeface="Calibri" pitchFamily="34" charset="0"/>
                <a:cs typeface="Calibri" pitchFamily="34" charset="0"/>
              </a:rPr>
              <a:t>Le varie basi dati degli utenti e le relative interfacce di gestione e registrazione, sono tutte abbastanza simili, potrebbero quindi essere esternalizzate dalle singole applicazioni</a:t>
            </a:r>
          </a:p>
        </p:txBody>
      </p:sp>
      <p:sp>
        <p:nvSpPr>
          <p:cNvPr id="3" name="Freccia a destra 2"/>
          <p:cNvSpPr/>
          <p:nvPr/>
        </p:nvSpPr>
        <p:spPr>
          <a:xfrm>
            <a:off x="4803290" y="5144074"/>
            <a:ext cx="576064" cy="504056"/>
          </a:xfrm>
          <a:prstGeom prst="rightArrow">
            <a:avLst/>
          </a:prstGeom>
          <a:solidFill>
            <a:srgbClr val="FFC000"/>
          </a:solidFill>
          <a:ln>
            <a:noFill/>
          </a:ln>
          <a:scene3d>
            <a:camera prst="perspectiveHeroicExtremeLeftFacing" fov="5400000">
              <a:rot lat="749656" lon="1493622" rev="20648796"/>
            </a:camera>
            <a:lightRig rig="sunset" dir="t"/>
          </a:scene3d>
          <a:sp3d prstMaterial="dkEdge"/>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445468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afterEffect">
                                  <p:stCondLst>
                                    <p:cond delay="0"/>
                                  </p:stCondLst>
                                  <p:childTnLst>
                                    <p:animRot by="120000">
                                      <p:cBhvr>
                                        <p:cTn id="6" dur="100" fill="hold">
                                          <p:stCondLst>
                                            <p:cond delay="0"/>
                                          </p:stCondLst>
                                        </p:cTn>
                                        <p:tgtEl>
                                          <p:spTgt spid="3"/>
                                        </p:tgtEl>
                                        <p:attrNameLst>
                                          <p:attrName>r</p:attrName>
                                        </p:attrNameLst>
                                      </p:cBhvr>
                                    </p:animRot>
                                    <p:animRot by="-240000">
                                      <p:cBhvr>
                                        <p:cTn id="7" dur="200" fill="hold">
                                          <p:stCondLst>
                                            <p:cond delay="200"/>
                                          </p:stCondLst>
                                        </p:cTn>
                                        <p:tgtEl>
                                          <p:spTgt spid="3"/>
                                        </p:tgtEl>
                                        <p:attrNameLst>
                                          <p:attrName>r</p:attrName>
                                        </p:attrNameLst>
                                      </p:cBhvr>
                                    </p:animRot>
                                    <p:animRot by="240000">
                                      <p:cBhvr>
                                        <p:cTn id="8" dur="200" fill="hold">
                                          <p:stCondLst>
                                            <p:cond delay="400"/>
                                          </p:stCondLst>
                                        </p:cTn>
                                        <p:tgtEl>
                                          <p:spTgt spid="3"/>
                                        </p:tgtEl>
                                        <p:attrNameLst>
                                          <p:attrName>r</p:attrName>
                                        </p:attrNameLst>
                                      </p:cBhvr>
                                    </p:animRot>
                                    <p:animRot by="-240000">
                                      <p:cBhvr>
                                        <p:cTn id="9" dur="200" fill="hold">
                                          <p:stCondLst>
                                            <p:cond delay="600"/>
                                          </p:stCondLst>
                                        </p:cTn>
                                        <p:tgtEl>
                                          <p:spTgt spid="3"/>
                                        </p:tgtEl>
                                        <p:attrNameLst>
                                          <p:attrName>r</p:attrName>
                                        </p:attrNameLst>
                                      </p:cBhvr>
                                    </p:animRot>
                                    <p:animRot by="120000">
                                      <p:cBhvr>
                                        <p:cTn id="10" dur="200" fill="hold">
                                          <p:stCondLst>
                                            <p:cond delay="80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26</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Applicazioni</a:t>
            </a:r>
          </a:p>
          <a:p>
            <a:pPr algn="ctr"/>
            <a:r>
              <a:rPr lang="it-IT" sz="1800" b="1" i="1" dirty="0" smtClean="0">
                <a:latin typeface="Calibri" pitchFamily="34" charset="0"/>
                <a:cs typeface="Calibri" pitchFamily="34" charset="0"/>
              </a:rPr>
              <a:t>Razionalizzare: eliminare il superfluo</a:t>
            </a:r>
            <a:endParaRPr lang="it-IT" sz="1800" b="1" i="1" dirty="0">
              <a:latin typeface="Calibri" pitchFamily="34" charset="0"/>
              <a:cs typeface="Calibri" pitchFamily="34" charset="0"/>
            </a:endParaRPr>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483" y="2348880"/>
            <a:ext cx="4631605" cy="3384376"/>
          </a:xfrm>
          <a:prstGeom prst="rect">
            <a:avLst/>
          </a:prstGeom>
        </p:spPr>
      </p:pic>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4797152"/>
            <a:ext cx="2178657" cy="1485169"/>
          </a:xfrm>
          <a:prstGeom prst="rect">
            <a:avLst/>
          </a:prstGeom>
        </p:spPr>
      </p:pic>
      <p:sp>
        <p:nvSpPr>
          <p:cNvPr id="7" name="CasellaDiTesto 6"/>
          <p:cNvSpPr txBox="1"/>
          <p:nvPr/>
        </p:nvSpPr>
        <p:spPr>
          <a:xfrm>
            <a:off x="5130477" y="3356992"/>
            <a:ext cx="3816424" cy="400110"/>
          </a:xfrm>
          <a:prstGeom prst="rect">
            <a:avLst/>
          </a:prstGeom>
          <a:noFill/>
          <a:scene3d>
            <a:camera prst="perspectiveRight"/>
            <a:lightRig rig="threePt" dir="t"/>
          </a:scene3d>
        </p:spPr>
        <p:txBody>
          <a:bodyPr wrap="square" rtlCol="0">
            <a:spAutoFit/>
          </a:bodyPr>
          <a:lstStyle/>
          <a:p>
            <a:r>
              <a:rPr lang="it-IT" sz="2000" dirty="0" smtClean="0">
                <a:latin typeface="Calibri" pitchFamily="34" charset="0"/>
                <a:cs typeface="Calibri" pitchFamily="34" charset="0"/>
              </a:rPr>
              <a:t>…e centralizzate!</a:t>
            </a:r>
          </a:p>
        </p:txBody>
      </p:sp>
      <p:pic>
        <p:nvPicPr>
          <p:cNvPr id="8" name="Immagin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96" y="6525344"/>
            <a:ext cx="290199" cy="273616"/>
          </a:xfrm>
          <a:prstGeom prst="rect">
            <a:avLst/>
          </a:prstGeom>
        </p:spPr>
      </p:pic>
    </p:spTree>
    <p:extLst>
      <p:ext uri="{BB962C8B-B14F-4D97-AF65-F5344CB8AC3E}">
        <p14:creationId xmlns:p14="http://schemas.microsoft.com/office/powerpoint/2010/main" val="1879152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27</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Applicazioni</a:t>
            </a:r>
          </a:p>
          <a:p>
            <a:pPr algn="ctr"/>
            <a:r>
              <a:rPr lang="it-IT" sz="1800" b="1" i="1" dirty="0" smtClean="0">
                <a:latin typeface="Calibri" pitchFamily="34" charset="0"/>
                <a:cs typeface="Calibri" pitchFamily="34" charset="0"/>
              </a:rPr>
              <a:t>Razionalizzare: LDAP SSI</a:t>
            </a:r>
            <a:endParaRPr lang="it-IT" sz="1800" b="1" i="1" dirty="0">
              <a:latin typeface="Calibri" pitchFamily="34" charset="0"/>
              <a:cs typeface="Calibri" pitchFamily="34" charset="0"/>
            </a:endParaRPr>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1557" y="3280711"/>
            <a:ext cx="1641299" cy="1408431"/>
          </a:xfrm>
          <a:prstGeom prst="rect">
            <a:avLst/>
          </a:prstGeom>
        </p:spPr>
      </p:pic>
      <p:pic>
        <p:nvPicPr>
          <p:cNvPr id="11" name="Immagin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29923">
            <a:off x="3015658" y="2796791"/>
            <a:ext cx="1641299" cy="1408431"/>
          </a:xfrm>
          <a:prstGeom prst="rect">
            <a:avLst/>
          </a:prstGeom>
        </p:spPr>
      </p:pic>
      <p:pic>
        <p:nvPicPr>
          <p:cNvPr id="13" name="Immagin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71988">
            <a:off x="1198609" y="3651116"/>
            <a:ext cx="1641299" cy="1408431"/>
          </a:xfrm>
          <a:prstGeom prst="rect">
            <a:avLst/>
          </a:prstGeom>
        </p:spPr>
      </p:pic>
      <p:pic>
        <p:nvPicPr>
          <p:cNvPr id="16" name="Immagin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983496">
            <a:off x="2555776" y="3066273"/>
            <a:ext cx="1641299" cy="1408431"/>
          </a:xfrm>
          <a:prstGeom prst="rect">
            <a:avLst/>
          </a:prstGeom>
        </p:spPr>
      </p:pic>
      <p:pic>
        <p:nvPicPr>
          <p:cNvPr id="15" name="Immagin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451100">
            <a:off x="2446973" y="3713486"/>
            <a:ext cx="1641299" cy="1408431"/>
          </a:xfrm>
          <a:prstGeom prst="rect">
            <a:avLst/>
          </a:prstGeom>
        </p:spPr>
      </p:pic>
      <p:pic>
        <p:nvPicPr>
          <p:cNvPr id="21" name="Immagin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3963585"/>
            <a:ext cx="1677255" cy="1143368"/>
          </a:xfrm>
          <a:prstGeom prst="rect">
            <a:avLst/>
          </a:prstGeom>
        </p:spPr>
      </p:pic>
      <p:pic>
        <p:nvPicPr>
          <p:cNvPr id="7" name="Immagin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869703">
            <a:off x="2710295" y="2250688"/>
            <a:ext cx="2028940" cy="1482574"/>
          </a:xfrm>
          <a:prstGeom prst="rect">
            <a:avLst/>
          </a:prstGeom>
        </p:spPr>
      </p:pic>
      <p:pic>
        <p:nvPicPr>
          <p:cNvPr id="22" name="Immagin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75068" y="3433302"/>
            <a:ext cx="2028940" cy="1482574"/>
          </a:xfrm>
          <a:prstGeom prst="rect">
            <a:avLst/>
          </a:prstGeom>
        </p:spPr>
      </p:pic>
      <p:pic>
        <p:nvPicPr>
          <p:cNvPr id="23" name="Immagine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33442">
            <a:off x="2842028" y="3175113"/>
            <a:ext cx="2028940" cy="1482574"/>
          </a:xfrm>
          <a:prstGeom prst="rect">
            <a:avLst/>
          </a:prstGeom>
        </p:spPr>
      </p:pic>
      <p:pic>
        <p:nvPicPr>
          <p:cNvPr id="24" name="Immagin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539619">
            <a:off x="1203584" y="2840375"/>
            <a:ext cx="2028940" cy="1482574"/>
          </a:xfrm>
          <a:prstGeom prst="rect">
            <a:avLst/>
          </a:prstGeom>
        </p:spPr>
      </p:pic>
      <p:pic>
        <p:nvPicPr>
          <p:cNvPr id="25" name="Immagine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9926774">
            <a:off x="2248589" y="4136682"/>
            <a:ext cx="2028940" cy="1482574"/>
          </a:xfrm>
          <a:prstGeom prst="rect">
            <a:avLst/>
          </a:prstGeom>
        </p:spPr>
      </p:pic>
      <p:pic>
        <p:nvPicPr>
          <p:cNvPr id="26" name="Immagine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77045">
            <a:off x="338110" y="2734161"/>
            <a:ext cx="2028940" cy="1482574"/>
          </a:xfrm>
          <a:prstGeom prst="rect">
            <a:avLst/>
          </a:prstGeom>
        </p:spPr>
      </p:pic>
      <p:pic>
        <p:nvPicPr>
          <p:cNvPr id="27" name="Immagine 2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8497725">
            <a:off x="1593702" y="4300285"/>
            <a:ext cx="2028940" cy="1482574"/>
          </a:xfrm>
          <a:prstGeom prst="rect">
            <a:avLst/>
          </a:prstGeom>
        </p:spPr>
      </p:pic>
      <p:pic>
        <p:nvPicPr>
          <p:cNvPr id="28" name="Immagine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119914">
            <a:off x="1606604" y="2427041"/>
            <a:ext cx="2028940" cy="1482574"/>
          </a:xfrm>
          <a:prstGeom prst="rect">
            <a:avLst/>
          </a:prstGeom>
        </p:spPr>
      </p:pic>
      <p:pic>
        <p:nvPicPr>
          <p:cNvPr id="29" name="Immagine 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539619">
            <a:off x="718893" y="4130193"/>
            <a:ext cx="2028940" cy="1482574"/>
          </a:xfrm>
          <a:prstGeom prst="rect">
            <a:avLst/>
          </a:prstGeom>
        </p:spPr>
      </p:pic>
      <p:pic>
        <p:nvPicPr>
          <p:cNvPr id="8" name="Immagin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19255" y="1988840"/>
            <a:ext cx="1095930" cy="1440000"/>
          </a:xfrm>
          <a:prstGeom prst="rect">
            <a:avLst/>
          </a:prstGeom>
        </p:spPr>
      </p:pic>
      <p:pic>
        <p:nvPicPr>
          <p:cNvPr id="10" name="Immagin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91623" y="3501008"/>
            <a:ext cx="1196801" cy="1440000"/>
          </a:xfrm>
          <a:prstGeom prst="rect">
            <a:avLst/>
          </a:prstGeom>
        </p:spPr>
      </p:pic>
      <p:pic>
        <p:nvPicPr>
          <p:cNvPr id="30" name="Immagine 2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34584" y="4941168"/>
            <a:ext cx="1265272" cy="1440000"/>
          </a:xfrm>
          <a:prstGeom prst="rect">
            <a:avLst/>
          </a:prstGeom>
        </p:spPr>
      </p:pic>
      <p:pic>
        <p:nvPicPr>
          <p:cNvPr id="31" name="Immagine 3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496" y="6525344"/>
            <a:ext cx="290199" cy="273616"/>
          </a:xfrm>
          <a:prstGeom prst="rect">
            <a:avLst/>
          </a:prstGeom>
        </p:spPr>
      </p:pic>
    </p:spTree>
    <p:extLst>
      <p:ext uri="{BB962C8B-B14F-4D97-AF65-F5344CB8AC3E}">
        <p14:creationId xmlns:p14="http://schemas.microsoft.com/office/powerpoint/2010/main" val="37859605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28</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Applicazioni</a:t>
            </a:r>
          </a:p>
          <a:p>
            <a:pPr algn="ctr"/>
            <a:r>
              <a:rPr lang="it-IT" sz="1800" b="1" i="1" dirty="0" smtClean="0">
                <a:latin typeface="Calibri" pitchFamily="34" charset="0"/>
                <a:cs typeface="Calibri" pitchFamily="34" charset="0"/>
              </a:rPr>
              <a:t>Razionalizzare: LDAP SSI</a:t>
            </a:r>
            <a:endParaRPr lang="it-IT" sz="1800" b="1" i="1" dirty="0">
              <a:latin typeface="Calibri" pitchFamily="34" charset="0"/>
              <a:cs typeface="Calibri" pitchFamily="34" charset="0"/>
            </a:endParaRPr>
          </a:p>
        </p:txBody>
      </p:sp>
      <p:pic>
        <p:nvPicPr>
          <p:cNvPr id="9" name="Immagin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1557" y="3280711"/>
            <a:ext cx="1641299" cy="1408431"/>
          </a:xfrm>
          <a:prstGeom prst="rect">
            <a:avLst/>
          </a:prstGeom>
        </p:spPr>
      </p:pic>
      <p:pic>
        <p:nvPicPr>
          <p:cNvPr id="11" name="Immagin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829923">
            <a:off x="3015658" y="2796791"/>
            <a:ext cx="1641299" cy="1408431"/>
          </a:xfrm>
          <a:prstGeom prst="rect">
            <a:avLst/>
          </a:prstGeom>
        </p:spPr>
      </p:pic>
      <p:pic>
        <p:nvPicPr>
          <p:cNvPr id="13" name="Immagin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71988">
            <a:off x="1198609" y="3651116"/>
            <a:ext cx="1641299" cy="1408431"/>
          </a:xfrm>
          <a:prstGeom prst="rect">
            <a:avLst/>
          </a:prstGeom>
        </p:spPr>
      </p:pic>
      <p:pic>
        <p:nvPicPr>
          <p:cNvPr id="16" name="Immagin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83496">
            <a:off x="2555776" y="3066273"/>
            <a:ext cx="1641299" cy="1408431"/>
          </a:xfrm>
          <a:prstGeom prst="rect">
            <a:avLst/>
          </a:prstGeom>
        </p:spPr>
      </p:pic>
      <p:pic>
        <p:nvPicPr>
          <p:cNvPr id="15" name="Immagin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451100">
            <a:off x="2446973" y="3713486"/>
            <a:ext cx="1641299" cy="1408431"/>
          </a:xfrm>
          <a:prstGeom prst="rect">
            <a:avLst/>
          </a:prstGeom>
        </p:spPr>
      </p:pic>
      <p:pic>
        <p:nvPicPr>
          <p:cNvPr id="21" name="Immagine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8024" y="3963585"/>
            <a:ext cx="1677255" cy="1143368"/>
          </a:xfrm>
          <a:prstGeom prst="rect">
            <a:avLst/>
          </a:prstGeom>
        </p:spPr>
      </p:pic>
      <p:pic>
        <p:nvPicPr>
          <p:cNvPr id="7" name="Immagin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69703">
            <a:off x="2710295" y="2250688"/>
            <a:ext cx="2028940" cy="1482574"/>
          </a:xfrm>
          <a:prstGeom prst="rect">
            <a:avLst/>
          </a:prstGeom>
        </p:spPr>
      </p:pic>
      <p:pic>
        <p:nvPicPr>
          <p:cNvPr id="22" name="Immagine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75068" y="3433302"/>
            <a:ext cx="2028940" cy="1482574"/>
          </a:xfrm>
          <a:prstGeom prst="rect">
            <a:avLst/>
          </a:prstGeom>
        </p:spPr>
      </p:pic>
      <p:pic>
        <p:nvPicPr>
          <p:cNvPr id="23" name="Immagine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333442">
            <a:off x="2842028" y="3175113"/>
            <a:ext cx="2028940" cy="1482574"/>
          </a:xfrm>
          <a:prstGeom prst="rect">
            <a:avLst/>
          </a:prstGeom>
        </p:spPr>
      </p:pic>
      <p:pic>
        <p:nvPicPr>
          <p:cNvPr id="24" name="Immagine 2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539619">
            <a:off x="1203584" y="2840375"/>
            <a:ext cx="2028940" cy="1482574"/>
          </a:xfrm>
          <a:prstGeom prst="rect">
            <a:avLst/>
          </a:prstGeom>
        </p:spPr>
      </p:pic>
      <p:pic>
        <p:nvPicPr>
          <p:cNvPr id="25" name="Immagine 2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9926774">
            <a:off x="2248589" y="4136682"/>
            <a:ext cx="2028940" cy="1482574"/>
          </a:xfrm>
          <a:prstGeom prst="rect">
            <a:avLst/>
          </a:prstGeom>
        </p:spPr>
      </p:pic>
      <p:pic>
        <p:nvPicPr>
          <p:cNvPr id="26" name="Immagine 2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177045">
            <a:off x="338110" y="2734161"/>
            <a:ext cx="2028940" cy="1482574"/>
          </a:xfrm>
          <a:prstGeom prst="rect">
            <a:avLst/>
          </a:prstGeom>
        </p:spPr>
      </p:pic>
      <p:pic>
        <p:nvPicPr>
          <p:cNvPr id="28" name="Immagine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119914">
            <a:off x="1606604" y="2427041"/>
            <a:ext cx="2028940" cy="1482574"/>
          </a:xfrm>
          <a:prstGeom prst="rect">
            <a:avLst/>
          </a:prstGeom>
        </p:spPr>
      </p:pic>
      <p:pic>
        <p:nvPicPr>
          <p:cNvPr id="29" name="Immagine 2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539619">
            <a:off x="718893" y="4130193"/>
            <a:ext cx="2028940" cy="1482574"/>
          </a:xfrm>
          <a:prstGeom prst="rect">
            <a:avLst/>
          </a:prstGeom>
        </p:spPr>
      </p:pic>
      <p:pic>
        <p:nvPicPr>
          <p:cNvPr id="8" name="Immagin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19255" y="1988840"/>
            <a:ext cx="1095930" cy="1440000"/>
          </a:xfrm>
          <a:prstGeom prst="rect">
            <a:avLst/>
          </a:prstGeom>
        </p:spPr>
      </p:pic>
      <p:pic>
        <p:nvPicPr>
          <p:cNvPr id="10" name="Immagin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91623" y="3501008"/>
            <a:ext cx="1196801" cy="1440000"/>
          </a:xfrm>
          <a:prstGeom prst="rect">
            <a:avLst/>
          </a:prstGeom>
        </p:spPr>
      </p:pic>
      <p:pic>
        <p:nvPicPr>
          <p:cNvPr id="30" name="Immagine 2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4584" y="4941168"/>
            <a:ext cx="1265272" cy="1440000"/>
          </a:xfrm>
          <a:prstGeom prst="rect">
            <a:avLst/>
          </a:prstGeom>
        </p:spPr>
      </p:pic>
      <p:sp>
        <p:nvSpPr>
          <p:cNvPr id="3" name="CasellaDiTesto 2"/>
          <p:cNvSpPr txBox="1"/>
          <p:nvPr/>
        </p:nvSpPr>
        <p:spPr>
          <a:xfrm>
            <a:off x="539552" y="2138266"/>
            <a:ext cx="8790078" cy="3693319"/>
          </a:xfrm>
          <a:prstGeom prst="rect">
            <a:avLst/>
          </a:prstGeom>
          <a:solidFill>
            <a:srgbClr val="FFFFFF">
              <a:alpha val="80000"/>
            </a:srgbClr>
          </a:solidFill>
          <a:effectLst>
            <a:outerShdw blurRad="50800" dist="38100" dir="8100000" algn="tr" rotWithShape="0">
              <a:prstClr val="black">
                <a:alpha val="40000"/>
              </a:prstClr>
            </a:outerShdw>
          </a:effectLst>
          <a:scene3d>
            <a:camera prst="perspectiveRight" fov="1800000"/>
            <a:lightRig rig="threePt" dir="t"/>
          </a:scene3d>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it-IT" dirty="0" smtClean="0">
                <a:solidFill>
                  <a:schemeClr val="tx1"/>
                </a:solidFill>
              </a:rPr>
              <a:t>Limiti:</a:t>
            </a:r>
          </a:p>
          <a:p>
            <a:endParaRPr lang="it-IT" dirty="0">
              <a:solidFill>
                <a:schemeClr val="tx1"/>
              </a:solidFill>
            </a:endParaRPr>
          </a:p>
          <a:p>
            <a:r>
              <a:rPr lang="it-IT" dirty="0" smtClean="0">
                <a:solidFill>
                  <a:schemeClr val="tx1"/>
                </a:solidFill>
              </a:rPr>
              <a:t>L’SSI non è SSO: l’utente userà una stessa password per accedere a tutti i servizi ma dovrà comunque singoli login su ognuno di questi</a:t>
            </a:r>
          </a:p>
          <a:p>
            <a:endParaRPr lang="it-IT" dirty="0" smtClean="0">
              <a:solidFill>
                <a:schemeClr val="tx1"/>
              </a:solidFill>
            </a:endParaRPr>
          </a:p>
          <a:p>
            <a:r>
              <a:rPr lang="it-IT" dirty="0" smtClean="0">
                <a:solidFill>
                  <a:schemeClr val="tx1"/>
                </a:solidFill>
              </a:rPr>
              <a:t>Il che` implica:</a:t>
            </a:r>
          </a:p>
          <a:p>
            <a:endParaRPr lang="it-IT" dirty="0" smtClean="0">
              <a:solidFill>
                <a:schemeClr val="tx1"/>
              </a:solidFill>
            </a:endParaRPr>
          </a:p>
          <a:p>
            <a:r>
              <a:rPr lang="it-IT" dirty="0" smtClean="0">
                <a:solidFill>
                  <a:srgbClr val="0070C0"/>
                </a:solidFill>
              </a:rPr>
              <a:t>Scomodità per l’utente</a:t>
            </a:r>
          </a:p>
          <a:p>
            <a:r>
              <a:rPr lang="it-IT" dirty="0" smtClean="0">
                <a:solidFill>
                  <a:srgbClr val="FF0000"/>
                </a:solidFill>
              </a:rPr>
              <a:t>Rischi di </a:t>
            </a:r>
            <a:r>
              <a:rPr lang="it-IT" dirty="0" err="1" smtClean="0">
                <a:solidFill>
                  <a:srgbClr val="FF0000"/>
                </a:solidFill>
              </a:rPr>
              <a:t>phishing</a:t>
            </a:r>
            <a:r>
              <a:rPr lang="it-IT" dirty="0" smtClean="0">
                <a:solidFill>
                  <a:srgbClr val="FF0000"/>
                </a:solidFill>
              </a:rPr>
              <a:t> da parte delle applicazioni </a:t>
            </a:r>
            <a:r>
              <a:rPr lang="it-IT" dirty="0" smtClean="0">
                <a:solidFill>
                  <a:schemeClr val="tx1"/>
                </a:solidFill>
              </a:rPr>
              <a:t>(ovvero come rendere l’ultimo degli sviluppatori in </a:t>
            </a:r>
            <a:r>
              <a:rPr lang="it-IT" dirty="0" err="1" smtClean="0">
                <a:solidFill>
                  <a:schemeClr val="tx1"/>
                </a:solidFill>
              </a:rPr>
              <a:t>outsource</a:t>
            </a:r>
            <a:r>
              <a:rPr lang="it-IT" dirty="0" smtClean="0">
                <a:solidFill>
                  <a:schemeClr val="tx1"/>
                </a:solidFill>
              </a:rPr>
              <a:t> più  potente del IT Manager)</a:t>
            </a:r>
          </a:p>
          <a:p>
            <a:r>
              <a:rPr lang="it-IT" dirty="0" smtClean="0">
                <a:solidFill>
                  <a:srgbClr val="FF0000"/>
                </a:solidFill>
              </a:rPr>
              <a:t>Rischi di sniffing: </a:t>
            </a:r>
            <a:r>
              <a:rPr lang="it-IT" dirty="0" smtClean="0">
                <a:solidFill>
                  <a:schemeClr val="tx1"/>
                </a:solidFill>
              </a:rPr>
              <a:t>obbligo ad avere tutte le applicazioni/</a:t>
            </a:r>
            <a:r>
              <a:rPr lang="it-IT" dirty="0" err="1" smtClean="0">
                <a:solidFill>
                  <a:schemeClr val="tx1"/>
                </a:solidFill>
              </a:rPr>
              <a:t>backends</a:t>
            </a:r>
            <a:r>
              <a:rPr lang="it-IT" dirty="0" smtClean="0">
                <a:solidFill>
                  <a:schemeClr val="tx1"/>
                </a:solidFill>
              </a:rPr>
              <a:t> in SSL</a:t>
            </a:r>
          </a:p>
          <a:p>
            <a:r>
              <a:rPr lang="it-IT" dirty="0" smtClean="0">
                <a:solidFill>
                  <a:srgbClr val="FC7404"/>
                </a:solidFill>
              </a:rPr>
              <a:t>Carico per gli sviluppatori e sistemisti </a:t>
            </a:r>
            <a:r>
              <a:rPr lang="it-IT" dirty="0" smtClean="0">
                <a:solidFill>
                  <a:schemeClr val="tx1"/>
                </a:solidFill>
              </a:rPr>
              <a:t>ridotto, ma non al minimo</a:t>
            </a:r>
            <a:endParaRPr lang="it-IT" dirty="0">
              <a:solidFill>
                <a:schemeClr val="tx1"/>
              </a:solidFill>
            </a:endParaRPr>
          </a:p>
          <a:p>
            <a:endParaRPr lang="it-IT" dirty="0">
              <a:solidFill>
                <a:schemeClr val="tx1"/>
              </a:solidFill>
            </a:endParaRPr>
          </a:p>
        </p:txBody>
      </p:sp>
      <p:pic>
        <p:nvPicPr>
          <p:cNvPr id="27" name="Immagine 2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5496" y="6525344"/>
            <a:ext cx="290199" cy="273616"/>
          </a:xfrm>
          <a:prstGeom prst="rect">
            <a:avLst/>
          </a:prstGeom>
        </p:spPr>
      </p:pic>
    </p:spTree>
    <p:extLst>
      <p:ext uri="{BB962C8B-B14F-4D97-AF65-F5344CB8AC3E}">
        <p14:creationId xmlns:p14="http://schemas.microsoft.com/office/powerpoint/2010/main" val="24546343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29</a:t>
            </a:fld>
            <a:endParaRPr lang="en-US" sz="1400">
              <a:solidFill>
                <a:srgbClr val="FF6600"/>
              </a:solidFill>
              <a:latin typeface="Lucida Sans" charset="0"/>
            </a:endParaRPr>
          </a:p>
        </p:txBody>
      </p:sp>
      <p:sp>
        <p:nvSpPr>
          <p:cNvPr id="6" name="Titolo 1"/>
          <p:cNvSpPr txBox="1">
            <a:spLocks/>
          </p:cNvSpPr>
          <p:nvPr/>
        </p:nvSpPr>
        <p:spPr bwMode="auto">
          <a:xfrm>
            <a:off x="510713" y="939167"/>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Applicazioni</a:t>
            </a:r>
          </a:p>
          <a:p>
            <a:pPr algn="ctr"/>
            <a:r>
              <a:rPr lang="it-IT" sz="1800" b="1" i="1" dirty="0" smtClean="0">
                <a:latin typeface="Calibri" pitchFamily="34" charset="0"/>
                <a:cs typeface="Calibri" pitchFamily="34" charset="0"/>
              </a:rPr>
              <a:t>Razionalizzare: SSO</a:t>
            </a:r>
            <a:endParaRPr lang="it-IT" sz="1800" b="1" i="1" dirty="0">
              <a:latin typeface="Calibri" pitchFamily="34" charset="0"/>
              <a:cs typeface="Calibri" pitchFamily="34" charset="0"/>
            </a:endParaRPr>
          </a:p>
        </p:txBody>
      </p:sp>
      <p:pic>
        <p:nvPicPr>
          <p:cNvPr id="21" name="Immagin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3963585"/>
            <a:ext cx="1677255" cy="1143368"/>
          </a:xfrm>
          <a:prstGeom prst="rect">
            <a:avLst/>
          </a:prstGeom>
        </p:spPr>
      </p:pic>
      <p:pic>
        <p:nvPicPr>
          <p:cNvPr id="23" name="Immagine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33442">
            <a:off x="2842028" y="3175113"/>
            <a:ext cx="2028940" cy="1482574"/>
          </a:xfrm>
          <a:prstGeom prst="rect">
            <a:avLst/>
          </a:prstGeom>
        </p:spPr>
      </p:pic>
      <p:pic>
        <p:nvPicPr>
          <p:cNvPr id="2" name="Immagin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5966" y="3453435"/>
            <a:ext cx="1981978" cy="1722074"/>
          </a:xfrm>
          <a:prstGeom prst="rect">
            <a:avLst/>
          </a:prstGeom>
        </p:spPr>
      </p:pic>
      <p:pic>
        <p:nvPicPr>
          <p:cNvPr id="27" name="Immagine 2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383867">
            <a:off x="1074886" y="4221008"/>
            <a:ext cx="1981978" cy="1722074"/>
          </a:xfrm>
          <a:prstGeom prst="rect">
            <a:avLst/>
          </a:prstGeom>
        </p:spPr>
      </p:pic>
      <p:pic>
        <p:nvPicPr>
          <p:cNvPr id="31" name="Immagine 3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776541">
            <a:off x="837964" y="2644971"/>
            <a:ext cx="1981978" cy="1722074"/>
          </a:xfrm>
          <a:prstGeom prst="rect">
            <a:avLst/>
          </a:prstGeom>
        </p:spPr>
      </p:pic>
      <p:pic>
        <p:nvPicPr>
          <p:cNvPr id="32" name="Immagine 3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7964" y="3506008"/>
            <a:ext cx="1981978" cy="1722074"/>
          </a:xfrm>
          <a:prstGeom prst="rect">
            <a:avLst/>
          </a:prstGeom>
        </p:spPr>
      </p:pic>
      <p:pic>
        <p:nvPicPr>
          <p:cNvPr id="33" name="Immagine 3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9731340">
            <a:off x="2503556" y="4381296"/>
            <a:ext cx="1981978" cy="1722074"/>
          </a:xfrm>
          <a:prstGeom prst="rect">
            <a:avLst/>
          </a:prstGeom>
        </p:spPr>
      </p:pic>
      <p:pic>
        <p:nvPicPr>
          <p:cNvPr id="34" name="Immagine 3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570531">
            <a:off x="1436738" y="2288978"/>
            <a:ext cx="1981978" cy="1722074"/>
          </a:xfrm>
          <a:prstGeom prst="rect">
            <a:avLst/>
          </a:prstGeom>
        </p:spPr>
      </p:pic>
      <p:pic>
        <p:nvPicPr>
          <p:cNvPr id="35" name="Immagine 3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998649">
            <a:off x="2085965" y="2054779"/>
            <a:ext cx="1981978" cy="1722074"/>
          </a:xfrm>
          <a:prstGeom prst="rect">
            <a:avLst/>
          </a:prstGeom>
        </p:spPr>
      </p:pic>
      <p:pic>
        <p:nvPicPr>
          <p:cNvPr id="12" name="Immagin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30553" y="4886036"/>
            <a:ext cx="1044171" cy="1440000"/>
          </a:xfrm>
          <a:prstGeom prst="rect">
            <a:avLst/>
          </a:prstGeom>
        </p:spPr>
      </p:pic>
      <p:pic>
        <p:nvPicPr>
          <p:cNvPr id="14" name="Immagin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64288" y="2019286"/>
            <a:ext cx="960001" cy="1440000"/>
          </a:xfrm>
          <a:prstGeom prst="rect">
            <a:avLst/>
          </a:prstGeom>
        </p:spPr>
      </p:pic>
      <p:pic>
        <p:nvPicPr>
          <p:cNvPr id="17" name="Immagine 1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54239" y="3446036"/>
            <a:ext cx="1196800" cy="1440000"/>
          </a:xfrm>
          <a:prstGeom prst="rect">
            <a:avLst/>
          </a:prstGeom>
        </p:spPr>
      </p:pic>
      <p:sp>
        <p:nvSpPr>
          <p:cNvPr id="3" name="Ovale 2"/>
          <p:cNvSpPr/>
          <p:nvPr/>
        </p:nvSpPr>
        <p:spPr>
          <a:xfrm>
            <a:off x="3076954" y="2564904"/>
            <a:ext cx="3727294" cy="2952328"/>
          </a:xfrm>
          <a:prstGeom prst="ellipse">
            <a:avLst/>
          </a:prstGeom>
          <a:noFill/>
          <a:ln w="28575">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8" name="CasellaDiTesto 17"/>
          <p:cNvSpPr txBox="1"/>
          <p:nvPr/>
        </p:nvSpPr>
        <p:spPr>
          <a:xfrm>
            <a:off x="3203848" y="2276872"/>
            <a:ext cx="3816424" cy="707886"/>
          </a:xfrm>
          <a:prstGeom prst="rect">
            <a:avLst/>
          </a:prstGeom>
          <a:solidFill>
            <a:srgbClr val="FFFFFF"/>
          </a:solidFill>
          <a:scene3d>
            <a:camera prst="perspectiveRight"/>
            <a:lightRig rig="threePt" dir="t"/>
          </a:scene3d>
        </p:spPr>
        <p:txBody>
          <a:bodyPr wrap="square" rtlCol="0">
            <a:spAutoFit/>
          </a:bodyPr>
          <a:lstStyle/>
          <a:p>
            <a:r>
              <a:rPr lang="it-IT" sz="2000" dirty="0" smtClean="0">
                <a:latin typeface="Calibri" pitchFamily="34" charset="0"/>
                <a:cs typeface="Calibri" pitchFamily="34" charset="0"/>
              </a:rPr>
              <a:t>Anche la parte che si occupa del login può essere centralizzata!</a:t>
            </a:r>
          </a:p>
        </p:txBody>
      </p:sp>
      <p:pic>
        <p:nvPicPr>
          <p:cNvPr id="19" name="Immagine 1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5496" y="6525344"/>
            <a:ext cx="290199" cy="273616"/>
          </a:xfrm>
          <a:prstGeom prst="rect">
            <a:avLst/>
          </a:prstGeom>
        </p:spPr>
      </p:pic>
    </p:spTree>
    <p:extLst>
      <p:ext uri="{BB962C8B-B14F-4D97-AF65-F5344CB8AC3E}">
        <p14:creationId xmlns:p14="http://schemas.microsoft.com/office/powerpoint/2010/main" val="42437889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3</a:t>
            </a:fld>
            <a:endParaRPr lang="en-US" sz="1400">
              <a:solidFill>
                <a:srgbClr val="FF6600"/>
              </a:solidFill>
              <a:latin typeface="Lucida Sans" charset="0"/>
            </a:endParaRPr>
          </a:p>
        </p:txBody>
      </p:sp>
      <p:sp>
        <p:nvSpPr>
          <p:cNvPr id="2" name="Titolo 1"/>
          <p:cNvSpPr>
            <a:spLocks noGrp="1"/>
          </p:cNvSpPr>
          <p:nvPr>
            <p:ph type="title"/>
          </p:nvPr>
        </p:nvSpPr>
        <p:spPr>
          <a:xfrm>
            <a:off x="457200" y="5229200"/>
            <a:ext cx="8291264" cy="1080119"/>
          </a:xfrm>
        </p:spPr>
        <p:txBody>
          <a:bodyPr/>
          <a:lstStyle/>
          <a:p>
            <a:pPr algn="ctr"/>
            <a:r>
              <a:rPr lang="it-IT" dirty="0" smtClean="0">
                <a:latin typeface="Calibri" pitchFamily="34" charset="0"/>
                <a:cs typeface="Calibri" pitchFamily="34" charset="0"/>
              </a:rPr>
              <a:t>L’Autenticazione</a:t>
            </a:r>
            <a:endParaRPr lang="it-IT" dirty="0">
              <a:latin typeface="Calibri" pitchFamily="34" charset="0"/>
              <a:cs typeface="Calibri" pitchFamily="34" charset="0"/>
            </a:endParaRPr>
          </a:p>
        </p:txBody>
      </p:sp>
      <p:pic>
        <p:nvPicPr>
          <p:cNvPr id="8" name="Immagin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1591" y="1084535"/>
            <a:ext cx="3568601" cy="3568601"/>
          </a:xfrm>
          <a:prstGeom prst="rect">
            <a:avLst/>
          </a:prstGeom>
        </p:spPr>
      </p:pic>
      <p:sp>
        <p:nvSpPr>
          <p:cNvPr id="11" name="Titolo 1"/>
          <p:cNvSpPr txBox="1">
            <a:spLocks/>
          </p:cNvSpPr>
          <p:nvPr/>
        </p:nvSpPr>
        <p:spPr bwMode="auto">
          <a:xfrm>
            <a:off x="575452" y="4941168"/>
            <a:ext cx="8291264" cy="1080119"/>
          </a:xfrm>
          <a:prstGeom prst="rect">
            <a:avLst/>
          </a:prstGeom>
          <a:solidFill>
            <a:srgbClr val="0070C0"/>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Identità Digitale</a:t>
            </a:r>
            <a:br>
              <a:rPr lang="it-IT" dirty="0" smtClean="0">
                <a:latin typeface="Calibri" pitchFamily="34" charset="0"/>
                <a:cs typeface="Calibri" pitchFamily="34" charset="0"/>
              </a:rPr>
            </a:br>
            <a:r>
              <a:rPr lang="it-IT" sz="2800" i="1" dirty="0" smtClean="0">
                <a:latin typeface="Calibri" pitchFamily="34" charset="0"/>
                <a:cs typeface="Calibri" pitchFamily="34" charset="0"/>
              </a:rPr>
              <a:t>Concetti</a:t>
            </a:r>
            <a:endParaRPr lang="it-IT" sz="2800" i="1" dirty="0">
              <a:latin typeface="Calibri" pitchFamily="34" charset="0"/>
              <a:cs typeface="Calibri" pitchFamily="34" charset="0"/>
            </a:endParaRPr>
          </a:p>
        </p:txBody>
      </p:sp>
    </p:spTree>
    <p:extLst>
      <p:ext uri="{BB962C8B-B14F-4D97-AF65-F5344CB8AC3E}">
        <p14:creationId xmlns:p14="http://schemas.microsoft.com/office/powerpoint/2010/main" val="18010493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30</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Applicazioni</a:t>
            </a:r>
          </a:p>
          <a:p>
            <a:pPr algn="ctr"/>
            <a:r>
              <a:rPr lang="it-IT" sz="1800" b="1" i="1" dirty="0" smtClean="0">
                <a:latin typeface="Calibri" pitchFamily="34" charset="0"/>
                <a:cs typeface="Calibri" pitchFamily="34" charset="0"/>
              </a:rPr>
              <a:t>Razionalizzare: SSO</a:t>
            </a:r>
            <a:endParaRPr lang="it-IT" sz="1800" b="1" i="1" dirty="0">
              <a:latin typeface="Calibri" pitchFamily="34" charset="0"/>
              <a:cs typeface="Calibri" pitchFamily="34" charset="0"/>
            </a:endParaRPr>
          </a:p>
        </p:txBody>
      </p:sp>
      <p:pic>
        <p:nvPicPr>
          <p:cNvPr id="21" name="Immagin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3963585"/>
            <a:ext cx="1677255" cy="1143368"/>
          </a:xfrm>
          <a:prstGeom prst="rect">
            <a:avLst/>
          </a:prstGeom>
        </p:spPr>
      </p:pic>
      <p:pic>
        <p:nvPicPr>
          <p:cNvPr id="23" name="Immagine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33442">
            <a:off x="2842028" y="3175113"/>
            <a:ext cx="2028940" cy="1482574"/>
          </a:xfrm>
          <a:prstGeom prst="rect">
            <a:avLst/>
          </a:prstGeom>
        </p:spPr>
      </p:pic>
      <p:pic>
        <p:nvPicPr>
          <p:cNvPr id="2" name="Immagin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5966" y="3453435"/>
            <a:ext cx="1981978" cy="1722074"/>
          </a:xfrm>
          <a:prstGeom prst="rect">
            <a:avLst/>
          </a:prstGeom>
        </p:spPr>
      </p:pic>
      <p:pic>
        <p:nvPicPr>
          <p:cNvPr id="27" name="Immagine 2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383867">
            <a:off x="1074886" y="4221008"/>
            <a:ext cx="1981978" cy="1722074"/>
          </a:xfrm>
          <a:prstGeom prst="rect">
            <a:avLst/>
          </a:prstGeom>
        </p:spPr>
      </p:pic>
      <p:pic>
        <p:nvPicPr>
          <p:cNvPr id="31" name="Immagine 3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776541">
            <a:off x="837964" y="2644971"/>
            <a:ext cx="1981978" cy="1722074"/>
          </a:xfrm>
          <a:prstGeom prst="rect">
            <a:avLst/>
          </a:prstGeom>
        </p:spPr>
      </p:pic>
      <p:pic>
        <p:nvPicPr>
          <p:cNvPr id="32" name="Immagine 3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7964" y="3506008"/>
            <a:ext cx="1981978" cy="1722074"/>
          </a:xfrm>
          <a:prstGeom prst="rect">
            <a:avLst/>
          </a:prstGeom>
        </p:spPr>
      </p:pic>
      <p:pic>
        <p:nvPicPr>
          <p:cNvPr id="33" name="Immagine 3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9731340">
            <a:off x="2503556" y="4381296"/>
            <a:ext cx="1981978" cy="1722074"/>
          </a:xfrm>
          <a:prstGeom prst="rect">
            <a:avLst/>
          </a:prstGeom>
        </p:spPr>
      </p:pic>
      <p:pic>
        <p:nvPicPr>
          <p:cNvPr id="34" name="Immagine 3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570531">
            <a:off x="1436738" y="2288978"/>
            <a:ext cx="1981978" cy="1722074"/>
          </a:xfrm>
          <a:prstGeom prst="rect">
            <a:avLst/>
          </a:prstGeom>
        </p:spPr>
      </p:pic>
      <p:pic>
        <p:nvPicPr>
          <p:cNvPr id="35" name="Immagine 3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998649">
            <a:off x="2085965" y="2054779"/>
            <a:ext cx="1981978" cy="1722074"/>
          </a:xfrm>
          <a:prstGeom prst="rect">
            <a:avLst/>
          </a:prstGeom>
        </p:spPr>
      </p:pic>
      <p:pic>
        <p:nvPicPr>
          <p:cNvPr id="12" name="Immagin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30553" y="4886036"/>
            <a:ext cx="1044171" cy="1440000"/>
          </a:xfrm>
          <a:prstGeom prst="rect">
            <a:avLst/>
          </a:prstGeom>
        </p:spPr>
      </p:pic>
      <p:pic>
        <p:nvPicPr>
          <p:cNvPr id="14" name="Immagin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64288" y="2019286"/>
            <a:ext cx="960001" cy="1440000"/>
          </a:xfrm>
          <a:prstGeom prst="rect">
            <a:avLst/>
          </a:prstGeom>
        </p:spPr>
      </p:pic>
      <p:pic>
        <p:nvPicPr>
          <p:cNvPr id="17" name="Immagine 1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54239" y="3446036"/>
            <a:ext cx="1196800" cy="1440000"/>
          </a:xfrm>
          <a:prstGeom prst="rect">
            <a:avLst/>
          </a:prstGeom>
        </p:spPr>
      </p:pic>
      <p:sp>
        <p:nvSpPr>
          <p:cNvPr id="18" name="CasellaDiTesto 17"/>
          <p:cNvSpPr txBox="1"/>
          <p:nvPr/>
        </p:nvSpPr>
        <p:spPr>
          <a:xfrm>
            <a:off x="4391024" y="2737793"/>
            <a:ext cx="2864717" cy="2308324"/>
          </a:xfrm>
          <a:prstGeom prst="rect">
            <a:avLst/>
          </a:prstGeom>
          <a:solidFill>
            <a:srgbClr val="FFFFFF">
              <a:alpha val="80000"/>
            </a:srgbClr>
          </a:solidFill>
          <a:effectLst>
            <a:outerShdw blurRad="50800" dist="38100" dir="8100000" algn="tr" rotWithShape="0">
              <a:prstClr val="black">
                <a:alpha val="40000"/>
              </a:prstClr>
            </a:outerShdw>
          </a:effectLst>
          <a:scene3d>
            <a:camera prst="perspectiveRight" fov="1800000"/>
            <a:lightRig rig="threePt" dir="t"/>
          </a:scene3d>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it-IT" dirty="0" smtClean="0">
                <a:solidFill>
                  <a:schemeClr val="tx1"/>
                </a:solidFill>
              </a:rPr>
              <a:t>Limiti:</a:t>
            </a:r>
          </a:p>
          <a:p>
            <a:endParaRPr lang="it-IT" dirty="0">
              <a:solidFill>
                <a:schemeClr val="tx1"/>
              </a:solidFill>
            </a:endParaRPr>
          </a:p>
          <a:p>
            <a:r>
              <a:rPr lang="it-IT" dirty="0" smtClean="0">
                <a:solidFill>
                  <a:schemeClr val="tx1"/>
                </a:solidFill>
              </a:rPr>
              <a:t>Il problema si pone solo quando le applicazioni necessitano di essere accedute anche da utenti esterni all’organizzazione</a:t>
            </a:r>
          </a:p>
        </p:txBody>
      </p:sp>
      <p:pic>
        <p:nvPicPr>
          <p:cNvPr id="19" name="Immagine 1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5496" y="6525344"/>
            <a:ext cx="290199" cy="273616"/>
          </a:xfrm>
          <a:prstGeom prst="rect">
            <a:avLst/>
          </a:prstGeom>
        </p:spPr>
      </p:pic>
    </p:spTree>
    <p:extLst>
      <p:ext uri="{BB962C8B-B14F-4D97-AF65-F5344CB8AC3E}">
        <p14:creationId xmlns:p14="http://schemas.microsoft.com/office/powerpoint/2010/main" val="13951951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31</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Applicazioni</a:t>
            </a:r>
          </a:p>
          <a:p>
            <a:pPr algn="ctr"/>
            <a:r>
              <a:rPr lang="it-IT" sz="1800" b="1" i="1" dirty="0" smtClean="0">
                <a:latin typeface="Calibri" pitchFamily="34" charset="0"/>
                <a:cs typeface="Calibri" pitchFamily="34" charset="0"/>
              </a:rPr>
              <a:t>Razionalizzare: </a:t>
            </a:r>
            <a:r>
              <a:rPr lang="it-IT" sz="1800" b="1" i="1" dirty="0" smtClean="0">
                <a:solidFill>
                  <a:srgbClr val="00B0F0"/>
                </a:solidFill>
                <a:latin typeface="Calibri" pitchFamily="34" charset="0"/>
                <a:cs typeface="Calibri" pitchFamily="34" charset="0"/>
              </a:rPr>
              <a:t>Federare!</a:t>
            </a:r>
            <a:endParaRPr lang="it-IT" sz="1800" b="1" i="1" dirty="0">
              <a:solidFill>
                <a:srgbClr val="00B0F0"/>
              </a:solidFill>
              <a:latin typeface="Calibri" pitchFamily="34" charset="0"/>
              <a:cs typeface="Calibri" pitchFamily="34" charset="0"/>
            </a:endParaRPr>
          </a:p>
        </p:txBody>
      </p:sp>
      <p:pic>
        <p:nvPicPr>
          <p:cNvPr id="23" name="Immagine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33442">
            <a:off x="2842028" y="3175113"/>
            <a:ext cx="2028940" cy="1482574"/>
          </a:xfrm>
          <a:prstGeom prst="rect">
            <a:avLst/>
          </a:prstGeom>
        </p:spPr>
      </p:pic>
      <p:pic>
        <p:nvPicPr>
          <p:cNvPr id="2" name="Immagin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85966" y="3453435"/>
            <a:ext cx="1981978" cy="1722074"/>
          </a:xfrm>
          <a:prstGeom prst="rect">
            <a:avLst/>
          </a:prstGeom>
        </p:spPr>
      </p:pic>
      <p:pic>
        <p:nvPicPr>
          <p:cNvPr id="27" name="Immagine 2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383867">
            <a:off x="1074886" y="4221008"/>
            <a:ext cx="1981978" cy="1722074"/>
          </a:xfrm>
          <a:prstGeom prst="rect">
            <a:avLst/>
          </a:prstGeom>
        </p:spPr>
      </p:pic>
      <p:pic>
        <p:nvPicPr>
          <p:cNvPr id="31" name="Immagine 3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76541">
            <a:off x="837964" y="2644971"/>
            <a:ext cx="1981978" cy="1722074"/>
          </a:xfrm>
          <a:prstGeom prst="rect">
            <a:avLst/>
          </a:prstGeom>
        </p:spPr>
      </p:pic>
      <p:pic>
        <p:nvPicPr>
          <p:cNvPr id="32" name="Immagine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964" y="3506008"/>
            <a:ext cx="1981978" cy="1722074"/>
          </a:xfrm>
          <a:prstGeom prst="rect">
            <a:avLst/>
          </a:prstGeom>
        </p:spPr>
      </p:pic>
      <p:pic>
        <p:nvPicPr>
          <p:cNvPr id="33" name="Immagine 3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9731340">
            <a:off x="2503556" y="4381296"/>
            <a:ext cx="1981978" cy="1722074"/>
          </a:xfrm>
          <a:prstGeom prst="rect">
            <a:avLst/>
          </a:prstGeom>
        </p:spPr>
      </p:pic>
      <p:pic>
        <p:nvPicPr>
          <p:cNvPr id="34" name="Immagine 3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570531">
            <a:off x="1436738" y="2288978"/>
            <a:ext cx="1981978" cy="1722074"/>
          </a:xfrm>
          <a:prstGeom prst="rect">
            <a:avLst/>
          </a:prstGeom>
        </p:spPr>
      </p:pic>
      <p:pic>
        <p:nvPicPr>
          <p:cNvPr id="35" name="Immagine 3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998649">
            <a:off x="2085965" y="2054779"/>
            <a:ext cx="1981978" cy="1722074"/>
          </a:xfrm>
          <a:prstGeom prst="rect">
            <a:avLst/>
          </a:prstGeom>
        </p:spPr>
      </p:pic>
      <p:pic>
        <p:nvPicPr>
          <p:cNvPr id="12" name="Immagin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30553" y="4886036"/>
            <a:ext cx="1044171" cy="1440000"/>
          </a:xfrm>
          <a:prstGeom prst="rect">
            <a:avLst/>
          </a:prstGeom>
        </p:spPr>
      </p:pic>
      <p:pic>
        <p:nvPicPr>
          <p:cNvPr id="14" name="Immagin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64288" y="2019286"/>
            <a:ext cx="960001" cy="1440000"/>
          </a:xfrm>
          <a:prstGeom prst="rect">
            <a:avLst/>
          </a:prstGeom>
        </p:spPr>
      </p:pic>
      <p:pic>
        <p:nvPicPr>
          <p:cNvPr id="17" name="Immagine 1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54239" y="3446036"/>
            <a:ext cx="1196800" cy="1440000"/>
          </a:xfrm>
          <a:prstGeom prst="rect">
            <a:avLst/>
          </a:prstGeom>
        </p:spPr>
      </p:pic>
      <p:pic>
        <p:nvPicPr>
          <p:cNvPr id="7" name="Immagin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88025" y="3885044"/>
            <a:ext cx="2052000" cy="1197001"/>
          </a:xfrm>
          <a:prstGeom prst="rect">
            <a:avLst/>
          </a:prstGeom>
        </p:spPr>
      </p:pic>
      <p:sp>
        <p:nvSpPr>
          <p:cNvPr id="18" name="Ovale 17"/>
          <p:cNvSpPr/>
          <p:nvPr/>
        </p:nvSpPr>
        <p:spPr>
          <a:xfrm>
            <a:off x="3220970" y="2348880"/>
            <a:ext cx="3727294" cy="2952328"/>
          </a:xfrm>
          <a:prstGeom prst="ellipse">
            <a:avLst/>
          </a:prstGeom>
          <a:noFill/>
          <a:ln w="28575">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9" name="CasellaDiTesto 18"/>
          <p:cNvSpPr txBox="1"/>
          <p:nvPr/>
        </p:nvSpPr>
        <p:spPr>
          <a:xfrm>
            <a:off x="3306983" y="2060848"/>
            <a:ext cx="3857305" cy="1323439"/>
          </a:xfrm>
          <a:prstGeom prst="rect">
            <a:avLst/>
          </a:prstGeom>
          <a:solidFill>
            <a:srgbClr val="FFFFFF"/>
          </a:solidFill>
          <a:scene3d>
            <a:camera prst="perspectiveRight"/>
            <a:lightRig rig="threePt" dir="t"/>
          </a:scene3d>
        </p:spPr>
        <p:txBody>
          <a:bodyPr wrap="square" rtlCol="0">
            <a:spAutoFit/>
          </a:bodyPr>
          <a:lstStyle/>
          <a:p>
            <a:r>
              <a:rPr lang="it-IT" sz="2000" dirty="0" smtClean="0">
                <a:latin typeface="Calibri" pitchFamily="34" charset="0"/>
                <a:cs typeface="Calibri" pitchFamily="34" charset="0"/>
              </a:rPr>
              <a:t>Per questo nascono le federazioni, SSO, caratterizzato da standard interoperabili e trust in più entità federate.</a:t>
            </a:r>
          </a:p>
        </p:txBody>
      </p:sp>
      <p:pic>
        <p:nvPicPr>
          <p:cNvPr id="20" name="Immagine 1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08104" y="4893133"/>
            <a:ext cx="1201138" cy="1440000"/>
          </a:xfrm>
          <a:prstGeom prst="rect">
            <a:avLst/>
          </a:prstGeom>
        </p:spPr>
      </p:pic>
    </p:spTree>
    <p:extLst>
      <p:ext uri="{BB962C8B-B14F-4D97-AF65-F5344CB8AC3E}">
        <p14:creationId xmlns:p14="http://schemas.microsoft.com/office/powerpoint/2010/main" val="207309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32</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Applicazioni</a:t>
            </a:r>
          </a:p>
          <a:p>
            <a:pPr algn="ctr"/>
            <a:r>
              <a:rPr lang="it-IT" sz="1800" b="1" i="1" dirty="0" smtClean="0">
                <a:latin typeface="Calibri" pitchFamily="34" charset="0"/>
                <a:cs typeface="Calibri" pitchFamily="34" charset="0"/>
              </a:rPr>
              <a:t>Razionalizzare: </a:t>
            </a:r>
            <a:r>
              <a:rPr lang="it-IT" sz="1800" b="1" i="1" dirty="0" smtClean="0">
                <a:solidFill>
                  <a:srgbClr val="00B0F0"/>
                </a:solidFill>
                <a:latin typeface="Calibri" pitchFamily="34" charset="0"/>
                <a:cs typeface="Calibri" pitchFamily="34" charset="0"/>
              </a:rPr>
              <a:t>Federare!</a:t>
            </a:r>
            <a:endParaRPr lang="it-IT" sz="1800" b="1" i="1" dirty="0">
              <a:solidFill>
                <a:srgbClr val="00B0F0"/>
              </a:solidFill>
              <a:latin typeface="Calibri" pitchFamily="34" charset="0"/>
              <a:cs typeface="Calibri" pitchFamily="34" charset="0"/>
            </a:endParaRPr>
          </a:p>
        </p:txBody>
      </p:sp>
      <p:pic>
        <p:nvPicPr>
          <p:cNvPr id="23" name="Immagine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33442">
            <a:off x="2842028" y="3175113"/>
            <a:ext cx="2028940" cy="1482574"/>
          </a:xfrm>
          <a:prstGeom prst="rect">
            <a:avLst/>
          </a:prstGeom>
        </p:spPr>
      </p:pic>
      <p:pic>
        <p:nvPicPr>
          <p:cNvPr id="2" name="Immagin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85966" y="3453435"/>
            <a:ext cx="1981978" cy="1722074"/>
          </a:xfrm>
          <a:prstGeom prst="rect">
            <a:avLst/>
          </a:prstGeom>
        </p:spPr>
      </p:pic>
      <p:pic>
        <p:nvPicPr>
          <p:cNvPr id="27" name="Immagine 2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383867">
            <a:off x="1074886" y="4221008"/>
            <a:ext cx="1981978" cy="1722074"/>
          </a:xfrm>
          <a:prstGeom prst="rect">
            <a:avLst/>
          </a:prstGeom>
        </p:spPr>
      </p:pic>
      <p:pic>
        <p:nvPicPr>
          <p:cNvPr id="31" name="Immagine 3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76541">
            <a:off x="837964" y="2644971"/>
            <a:ext cx="1981978" cy="1722074"/>
          </a:xfrm>
          <a:prstGeom prst="rect">
            <a:avLst/>
          </a:prstGeom>
        </p:spPr>
      </p:pic>
      <p:pic>
        <p:nvPicPr>
          <p:cNvPr id="32" name="Immagine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964" y="3506008"/>
            <a:ext cx="1981978" cy="1722074"/>
          </a:xfrm>
          <a:prstGeom prst="rect">
            <a:avLst/>
          </a:prstGeom>
        </p:spPr>
      </p:pic>
      <p:pic>
        <p:nvPicPr>
          <p:cNvPr id="33" name="Immagine 3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9731340">
            <a:off x="2503556" y="4381296"/>
            <a:ext cx="1981978" cy="1722074"/>
          </a:xfrm>
          <a:prstGeom prst="rect">
            <a:avLst/>
          </a:prstGeom>
        </p:spPr>
      </p:pic>
      <p:pic>
        <p:nvPicPr>
          <p:cNvPr id="34" name="Immagine 3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570531">
            <a:off x="1436738" y="2288978"/>
            <a:ext cx="1981978" cy="1722074"/>
          </a:xfrm>
          <a:prstGeom prst="rect">
            <a:avLst/>
          </a:prstGeom>
        </p:spPr>
      </p:pic>
      <p:pic>
        <p:nvPicPr>
          <p:cNvPr id="35" name="Immagine 3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998649">
            <a:off x="2085965" y="2054779"/>
            <a:ext cx="1981978" cy="1722074"/>
          </a:xfrm>
          <a:prstGeom prst="rect">
            <a:avLst/>
          </a:prstGeom>
        </p:spPr>
      </p:pic>
      <p:pic>
        <p:nvPicPr>
          <p:cNvPr id="12" name="Immagin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30553" y="4886036"/>
            <a:ext cx="1044171" cy="1440000"/>
          </a:xfrm>
          <a:prstGeom prst="rect">
            <a:avLst/>
          </a:prstGeom>
        </p:spPr>
      </p:pic>
      <p:pic>
        <p:nvPicPr>
          <p:cNvPr id="14" name="Immagin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64288" y="2019286"/>
            <a:ext cx="960001" cy="1440000"/>
          </a:xfrm>
          <a:prstGeom prst="rect">
            <a:avLst/>
          </a:prstGeom>
        </p:spPr>
      </p:pic>
      <p:pic>
        <p:nvPicPr>
          <p:cNvPr id="17" name="Immagine 1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54239" y="3446036"/>
            <a:ext cx="1196800" cy="1440000"/>
          </a:xfrm>
          <a:prstGeom prst="rect">
            <a:avLst/>
          </a:prstGeom>
        </p:spPr>
      </p:pic>
      <p:pic>
        <p:nvPicPr>
          <p:cNvPr id="7" name="Immagin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88025" y="3885044"/>
            <a:ext cx="2052000" cy="1197001"/>
          </a:xfrm>
          <a:prstGeom prst="rect">
            <a:avLst/>
          </a:prstGeom>
        </p:spPr>
      </p:pic>
      <p:pic>
        <p:nvPicPr>
          <p:cNvPr id="3" name="Immagine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38887" y="2695065"/>
            <a:ext cx="1201138" cy="1440000"/>
          </a:xfrm>
          <a:prstGeom prst="rect">
            <a:avLst/>
          </a:prstGeom>
        </p:spPr>
      </p:pic>
      <p:sp>
        <p:nvSpPr>
          <p:cNvPr id="18" name="CasellaDiTesto 17"/>
          <p:cNvSpPr txBox="1"/>
          <p:nvPr/>
        </p:nvSpPr>
        <p:spPr>
          <a:xfrm>
            <a:off x="572697" y="2565404"/>
            <a:ext cx="6542679" cy="3416320"/>
          </a:xfrm>
          <a:prstGeom prst="rect">
            <a:avLst/>
          </a:prstGeom>
          <a:solidFill>
            <a:srgbClr val="FFFFFF">
              <a:alpha val="80000"/>
            </a:srgbClr>
          </a:solidFill>
          <a:effectLst>
            <a:outerShdw blurRad="50800" dist="38100" dir="8100000" algn="tr" rotWithShape="0">
              <a:prstClr val="black">
                <a:alpha val="40000"/>
              </a:prstClr>
            </a:outerShdw>
          </a:effectLst>
          <a:scene3d>
            <a:camera prst="perspectiveRight" fov="1800000"/>
            <a:lightRig rig="threePt" dir="t"/>
          </a:scene3d>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it-IT" dirty="0" smtClean="0">
                <a:solidFill>
                  <a:schemeClr val="tx1"/>
                </a:solidFill>
              </a:rPr>
              <a:t>Vantaggi:</a:t>
            </a:r>
          </a:p>
          <a:p>
            <a:endParaRPr lang="it-IT" dirty="0">
              <a:solidFill>
                <a:schemeClr val="tx1"/>
              </a:solidFill>
            </a:endParaRPr>
          </a:p>
          <a:p>
            <a:r>
              <a:rPr lang="it-IT" dirty="0" smtClean="0">
                <a:solidFill>
                  <a:schemeClr val="tx1"/>
                </a:solidFill>
              </a:rPr>
              <a:t>L’utente accede con le stesse credenziali (immesse una sola volta per sessione) a tutte le applicazioni federate </a:t>
            </a:r>
            <a:r>
              <a:rPr lang="it-IT" b="1" u="sng" dirty="0" smtClean="0">
                <a:solidFill>
                  <a:schemeClr val="tx1"/>
                </a:solidFill>
              </a:rPr>
              <a:t>oltre che </a:t>
            </a:r>
            <a:r>
              <a:rPr lang="it-IT" dirty="0" smtClean="0">
                <a:solidFill>
                  <a:schemeClr val="tx1"/>
                </a:solidFill>
              </a:rPr>
              <a:t>a quelle interne alla sua organizzazione</a:t>
            </a:r>
          </a:p>
          <a:p>
            <a:endParaRPr lang="it-IT" dirty="0">
              <a:solidFill>
                <a:schemeClr val="tx1"/>
              </a:solidFill>
            </a:endParaRPr>
          </a:p>
          <a:p>
            <a:r>
              <a:rPr lang="it-IT" dirty="0" smtClean="0">
                <a:solidFill>
                  <a:schemeClr val="tx1"/>
                </a:solidFill>
              </a:rPr>
              <a:t>Lo sviluppatore ed il sistemista trovano il supporto della federazione per implementare i singoli servizi e l’infrastruttura SSO</a:t>
            </a:r>
          </a:p>
          <a:p>
            <a:endParaRPr lang="it-IT" dirty="0">
              <a:solidFill>
                <a:schemeClr val="tx1"/>
              </a:solidFill>
            </a:endParaRPr>
          </a:p>
          <a:p>
            <a:r>
              <a:rPr lang="it-IT" dirty="0" smtClean="0">
                <a:solidFill>
                  <a:schemeClr val="tx1"/>
                </a:solidFill>
              </a:rPr>
              <a:t>L’organizzazione non deve più gestire account per utenti esterni</a:t>
            </a:r>
          </a:p>
        </p:txBody>
      </p:sp>
      <p:pic>
        <p:nvPicPr>
          <p:cNvPr id="19" name="Immagine 1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496" y="6525344"/>
            <a:ext cx="290199" cy="273616"/>
          </a:xfrm>
          <a:prstGeom prst="rect">
            <a:avLst/>
          </a:prstGeom>
        </p:spPr>
      </p:pic>
    </p:spTree>
    <p:extLst>
      <p:ext uri="{BB962C8B-B14F-4D97-AF65-F5344CB8AC3E}">
        <p14:creationId xmlns:p14="http://schemas.microsoft.com/office/powerpoint/2010/main" val="39154297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33</a:t>
            </a:fld>
            <a:endParaRPr lang="en-US" sz="1400">
              <a:solidFill>
                <a:srgbClr val="FF6600"/>
              </a:solidFill>
              <a:latin typeface="Lucida Sans" charset="0"/>
            </a:endParaRPr>
          </a:p>
        </p:txBody>
      </p:sp>
      <p:sp>
        <p:nvSpPr>
          <p:cNvPr id="6" name="Titolo 1"/>
          <p:cNvSpPr txBox="1">
            <a:spLocks/>
          </p:cNvSpPr>
          <p:nvPr/>
        </p:nvSpPr>
        <p:spPr bwMode="auto">
          <a:xfrm>
            <a:off x="575452" y="4941168"/>
            <a:ext cx="8291264" cy="1080119"/>
          </a:xfrm>
          <a:prstGeom prst="rect">
            <a:avLst/>
          </a:prstGeom>
          <a:solidFill>
            <a:srgbClr val="0070C0"/>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br>
              <a:rPr lang="it-IT" dirty="0" smtClean="0">
                <a:latin typeface="Calibri" pitchFamily="34" charset="0"/>
                <a:cs typeface="Calibri" pitchFamily="34" charset="0"/>
              </a:rPr>
            </a:br>
            <a:r>
              <a:rPr lang="it-IT" sz="2800" i="1" dirty="0" smtClean="0">
                <a:latin typeface="Calibri" pitchFamily="34" charset="0"/>
                <a:cs typeface="Calibri" pitchFamily="34" charset="0"/>
              </a:rPr>
              <a:t>Tutorial tecnico</a:t>
            </a:r>
            <a:endParaRPr lang="it-IT" sz="2800" i="1" dirty="0">
              <a:latin typeface="Calibri" pitchFamily="34" charset="0"/>
              <a:cs typeface="Calibri" pitchFamily="34" charset="0"/>
            </a:endParaRPr>
          </a:p>
        </p:txBody>
      </p:sp>
      <p:pic>
        <p:nvPicPr>
          <p:cNvPr id="8" name="Immagin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9832" y="1628800"/>
            <a:ext cx="2808312" cy="2808312"/>
          </a:xfrm>
          <a:prstGeom prst="rect">
            <a:avLst/>
          </a:prstGeom>
        </p:spPr>
      </p:pic>
    </p:spTree>
    <p:extLst>
      <p:ext uri="{BB962C8B-B14F-4D97-AF65-F5344CB8AC3E}">
        <p14:creationId xmlns:p14="http://schemas.microsoft.com/office/powerpoint/2010/main" val="21417681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8"/>
          <p:cNvSpPr>
            <a:spLocks noGrp="1"/>
          </p:cNvSpPr>
          <p:nvPr>
            <p:ph type="title"/>
          </p:nvPr>
        </p:nvSpPr>
        <p:spPr/>
        <p:txBody>
          <a:bodyPr/>
          <a:lstStyle/>
          <a:p>
            <a:endParaRPr lang="it-IT"/>
          </a:p>
        </p:txBody>
      </p:sp>
      <p:sp>
        <p:nvSpPr>
          <p:cNvPr id="10" name="Segnaposto contenuto 9"/>
          <p:cNvSpPr>
            <a:spLocks noGrp="1"/>
          </p:cNvSpPr>
          <p:nvPr>
            <p:ph idx="1"/>
          </p:nvPr>
        </p:nvSpPr>
        <p:spPr/>
        <p:txBody>
          <a:bodyPr/>
          <a:lstStyle/>
          <a:p>
            <a:endParaRPr lang="it-IT" sz="1400" dirty="0" smtClean="0"/>
          </a:p>
          <a:p>
            <a:pPr marL="0" indent="0">
              <a:buNone/>
            </a:pPr>
            <a:r>
              <a:rPr lang="it-IT" sz="3200" b="1" dirty="0" smtClean="0">
                <a:effectLst>
                  <a:outerShdw blurRad="38100" dist="38100" dir="2700000" algn="tl">
                    <a:srgbClr val="000000">
                      <a:alpha val="43137"/>
                    </a:srgbClr>
                  </a:outerShdw>
                </a:effectLst>
                <a:latin typeface="Calibri" pitchFamily="34" charset="0"/>
                <a:cs typeface="Calibri" pitchFamily="34" charset="0"/>
              </a:rPr>
              <a:t>Sessione</a:t>
            </a:r>
          </a:p>
          <a:p>
            <a:pPr lvl="1"/>
            <a:r>
              <a:rPr lang="it-IT" sz="2800" dirty="0" smtClean="0">
                <a:latin typeface="Calibri" pitchFamily="34" charset="0"/>
                <a:cs typeface="Calibri" pitchFamily="34" charset="0"/>
              </a:rPr>
              <a:t>L’Interazione tra un utente ed un'applicazione, rappresentata mediante un insieme  di variabili che ne descrivono lo </a:t>
            </a:r>
            <a:r>
              <a:rPr lang="it-IT" sz="2800" b="1" dirty="0" smtClean="0">
                <a:latin typeface="Calibri" pitchFamily="34" charset="0"/>
                <a:cs typeface="Calibri" pitchFamily="34" charset="0"/>
              </a:rPr>
              <a:t>stato</a:t>
            </a:r>
            <a:r>
              <a:rPr lang="it-IT" sz="2800" dirty="0" smtClean="0">
                <a:latin typeface="Calibri" pitchFamily="34" charset="0"/>
                <a:cs typeface="Calibri" pitchFamily="34" charset="0"/>
              </a:rPr>
              <a:t>: proprietà statiche e dinamiche,  solitamente memorizzate in maniera tale da poter essere accedute dall’applicazione </a:t>
            </a:r>
            <a:r>
              <a:rPr lang="it-IT" sz="2800" b="1" dirty="0" smtClean="0">
                <a:latin typeface="Calibri" pitchFamily="34" charset="0"/>
                <a:cs typeface="Calibri" pitchFamily="34" charset="0"/>
              </a:rPr>
              <a:t>solo in presenza dell’utente </a:t>
            </a:r>
            <a:endParaRPr lang="it-IT" sz="2800" b="1" dirty="0"/>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Introduzione</a:t>
            </a:r>
            <a:endParaRPr lang="it-IT" sz="1800" b="1" i="1" dirty="0">
              <a:latin typeface="Calibri" pitchFamily="34" charset="0"/>
              <a:cs typeface="Calibri" pitchFamily="34" charset="0"/>
            </a:endParaRPr>
          </a:p>
        </p:txBody>
      </p:sp>
      <p:sp>
        <p:nvSpPr>
          <p:cNvPr id="7" name="Segnaposto piè di pagina 3"/>
          <p:cNvSpPr txBox="1">
            <a:spLocks/>
          </p:cNvSpPr>
          <p:nvPr/>
        </p:nvSpPr>
        <p:spPr bwMode="auto">
          <a:xfrm>
            <a:off x="4436714" y="6508750"/>
            <a:ext cx="4599336" cy="307777"/>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defPPr>
              <a:defRPr lang="en-US"/>
            </a:defPPr>
            <a:lvl1pPr algn="r" rtl="0" fontAlgn="base">
              <a:spcBef>
                <a:spcPct val="0"/>
              </a:spcBef>
              <a:spcAft>
                <a:spcPct val="0"/>
              </a:spcAft>
              <a:defRPr sz="1400" kern="1200">
                <a:solidFill>
                  <a:srgbClr val="FF6600"/>
                </a:solidFill>
                <a:latin typeface="Calibri" pitchFamily="34" charset="0"/>
                <a:ea typeface="+mn-ea"/>
                <a:cs typeface="Calibri" pitchFamily="34" charset="0"/>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defRPr/>
            </a:pPr>
            <a:r>
              <a:rPr lang="en-US" smtClean="0"/>
              <a:t>Stefano Gargiulo – GARR (stefano.gargiulo@garr.it)</a:t>
            </a:r>
            <a:endParaRPr lang="en-US" dirty="0"/>
          </a:p>
        </p:txBody>
      </p:sp>
      <p:sp>
        <p:nvSpPr>
          <p:cNvPr id="8" name="Segnaposto numero diapositiva 4"/>
          <p:cNvSpPr txBox="1">
            <a:spLocks/>
          </p:cNvSpPr>
          <p:nvPr/>
        </p:nvSpPr>
        <p:spPr bwMode="auto">
          <a:xfrm>
            <a:off x="323850" y="6524625"/>
            <a:ext cx="298450" cy="307975"/>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128"/>
                <a:cs typeface="Calibri" pitchFamily="34" charset="0"/>
              </a:defRPr>
            </a:lvl1pPr>
            <a:lvl2pPr marL="37931725" indent="-37474525" algn="l" rtl="0" eaLnBrk="0" fontAlgn="base" hangingPunct="0">
              <a:spcBef>
                <a:spcPct val="0"/>
              </a:spcBef>
              <a:spcAft>
                <a:spcPct val="0"/>
              </a:spcAft>
              <a:defRPr sz="2400"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mn-cs"/>
              </a:defRPr>
            </a:lvl5pPr>
            <a:lvl6pPr marL="457200" algn="l" defTabSz="914400" rtl="0" eaLnBrk="0" fontAlgn="base" latinLnBrk="0" hangingPunct="0">
              <a:spcBef>
                <a:spcPct val="0"/>
              </a:spcBef>
              <a:spcAft>
                <a:spcPct val="0"/>
              </a:spcAft>
              <a:defRPr sz="2400" kern="1200">
                <a:solidFill>
                  <a:schemeClr val="tx1"/>
                </a:solidFill>
                <a:latin typeface="Arial" charset="0"/>
                <a:ea typeface="ＭＳ Ｐゴシック" charset="-128"/>
                <a:cs typeface="+mn-cs"/>
              </a:defRPr>
            </a:lvl6pPr>
            <a:lvl7pPr marL="914400" algn="l" defTabSz="914400" rtl="0" eaLnBrk="0" fontAlgn="base" latinLnBrk="0" hangingPunct="0">
              <a:spcBef>
                <a:spcPct val="0"/>
              </a:spcBef>
              <a:spcAft>
                <a:spcPct val="0"/>
              </a:spcAft>
              <a:defRPr sz="2400" kern="1200">
                <a:solidFill>
                  <a:schemeClr val="tx1"/>
                </a:solidFill>
                <a:latin typeface="Arial" charset="0"/>
                <a:ea typeface="ＭＳ Ｐゴシック" charset="-128"/>
                <a:cs typeface="+mn-cs"/>
              </a:defRPr>
            </a:lvl7pPr>
            <a:lvl8pPr marL="1371600" algn="l" defTabSz="914400" rtl="0" eaLnBrk="0" fontAlgn="base" latinLnBrk="0" hangingPunct="0">
              <a:spcBef>
                <a:spcPct val="0"/>
              </a:spcBef>
              <a:spcAft>
                <a:spcPct val="0"/>
              </a:spcAft>
              <a:defRPr sz="2400" kern="1200">
                <a:solidFill>
                  <a:schemeClr val="tx1"/>
                </a:solidFill>
                <a:latin typeface="Arial" charset="0"/>
                <a:ea typeface="ＭＳ Ｐゴシック" charset="-128"/>
                <a:cs typeface="+mn-cs"/>
              </a:defRPr>
            </a:lvl8pPr>
            <a:lvl9pPr marL="1828800" algn="l" defTabSz="914400" rtl="0" eaLnBrk="0" fontAlgn="base" latinLnBrk="0" hangingPunct="0">
              <a:spcBef>
                <a:spcPct val="0"/>
              </a:spcBef>
              <a:spcAft>
                <a:spcPct val="0"/>
              </a:spcAft>
              <a:defRPr sz="2400" kern="1200">
                <a:solidFill>
                  <a:schemeClr val="tx1"/>
                </a:solidFill>
                <a:latin typeface="Arial" charset="0"/>
                <a:ea typeface="ＭＳ Ｐゴシック" charset="-128"/>
                <a:cs typeface="+mn-cs"/>
              </a:defRPr>
            </a:lvl9pPr>
          </a:lstStyle>
          <a:p>
            <a:pPr eaLnBrk="1" hangingPunct="1"/>
            <a:fld id="{677D1955-0065-4168-A304-3FCBBA45487F}" type="slidenum">
              <a:rPr lang="en-US" sz="1400" smtClean="0">
                <a:solidFill>
                  <a:srgbClr val="FF6600"/>
                </a:solidFill>
                <a:latin typeface="Lucida Sans" charset="0"/>
              </a:rPr>
              <a:pPr eaLnBrk="1" hangingPunct="1"/>
              <a:t>34</a:t>
            </a:fld>
            <a:endParaRPr lang="en-US" sz="1400" dirty="0">
              <a:solidFill>
                <a:srgbClr val="FF6600"/>
              </a:solidFill>
              <a:latin typeface="Lucida Sans" charset="0"/>
            </a:endParaRPr>
          </a:p>
        </p:txBody>
      </p:sp>
    </p:spTree>
    <p:extLst>
      <p:ext uri="{BB962C8B-B14F-4D97-AF65-F5344CB8AC3E}">
        <p14:creationId xmlns:p14="http://schemas.microsoft.com/office/powerpoint/2010/main" val="6233552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8"/>
          <p:cNvSpPr>
            <a:spLocks noGrp="1"/>
          </p:cNvSpPr>
          <p:nvPr>
            <p:ph type="title"/>
          </p:nvPr>
        </p:nvSpPr>
        <p:spPr/>
        <p:txBody>
          <a:bodyPr/>
          <a:lstStyle/>
          <a:p>
            <a:endParaRPr lang="it-IT"/>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Introduzione: Sessione utente</a:t>
            </a:r>
            <a:endParaRPr lang="it-IT" sz="1800" b="1" i="1" dirty="0">
              <a:latin typeface="Calibri" pitchFamily="34" charset="0"/>
              <a:cs typeface="Calibri" pitchFamily="34" charset="0"/>
            </a:endParaRPr>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2182631"/>
            <a:ext cx="3430062" cy="909486"/>
          </a:xfrm>
          <a:prstGeom prst="rect">
            <a:avLst/>
          </a:prstGeom>
        </p:spPr>
      </p:pic>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4" y="4143350"/>
            <a:ext cx="1752600" cy="2171700"/>
          </a:xfrm>
          <a:prstGeom prst="rect">
            <a:avLst/>
          </a:prstGeom>
        </p:spPr>
      </p:pic>
      <p:pic>
        <p:nvPicPr>
          <p:cNvPr id="7" name="Immagin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7074" y="2205536"/>
            <a:ext cx="3600400" cy="1090632"/>
          </a:xfrm>
          <a:prstGeom prst="rect">
            <a:avLst/>
          </a:prstGeom>
        </p:spPr>
      </p:pic>
      <p:pic>
        <p:nvPicPr>
          <p:cNvPr id="8" name="Immagin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99791" y="3520254"/>
            <a:ext cx="6334063" cy="774912"/>
          </a:xfrm>
          <a:prstGeom prst="rect">
            <a:avLst/>
          </a:prstGeom>
        </p:spPr>
      </p:pic>
      <p:pic>
        <p:nvPicPr>
          <p:cNvPr id="12" name="Immagin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22434" y="5089897"/>
            <a:ext cx="2486372" cy="89547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3" name="Immagin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08806" y="4605837"/>
            <a:ext cx="2934110" cy="22863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cxnSp>
        <p:nvCxnSpPr>
          <p:cNvPr id="15" name="Connettore 2 14"/>
          <p:cNvCxnSpPr/>
          <p:nvPr/>
        </p:nvCxnSpPr>
        <p:spPr>
          <a:xfrm>
            <a:off x="4139952" y="2637374"/>
            <a:ext cx="4320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Connettore 2 16"/>
          <p:cNvCxnSpPr/>
          <p:nvPr/>
        </p:nvCxnSpPr>
        <p:spPr>
          <a:xfrm flipV="1">
            <a:off x="1907704" y="3189471"/>
            <a:ext cx="0" cy="81559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Connettore 2 18"/>
          <p:cNvCxnSpPr/>
          <p:nvPr/>
        </p:nvCxnSpPr>
        <p:spPr>
          <a:xfrm>
            <a:off x="6372200" y="3092117"/>
            <a:ext cx="0" cy="4281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Connettore 2 19"/>
          <p:cNvCxnSpPr/>
          <p:nvPr/>
        </p:nvCxnSpPr>
        <p:spPr>
          <a:xfrm>
            <a:off x="6876256" y="4044105"/>
            <a:ext cx="0" cy="4281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Connettore 2 20"/>
          <p:cNvCxnSpPr/>
          <p:nvPr/>
        </p:nvCxnSpPr>
        <p:spPr>
          <a:xfrm>
            <a:off x="7089120" y="4958636"/>
            <a:ext cx="0" cy="4281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22" name="Immagine 2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61237" y="5491979"/>
            <a:ext cx="3376245" cy="63269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3" name="Uguale 22"/>
          <p:cNvSpPr/>
          <p:nvPr/>
        </p:nvSpPr>
        <p:spPr>
          <a:xfrm>
            <a:off x="6600500" y="3130776"/>
            <a:ext cx="475361" cy="330783"/>
          </a:xfrm>
          <a:prstGeom prst="mathEqual">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it-IT">
              <a:solidFill>
                <a:schemeClr val="tx1"/>
              </a:solidFill>
            </a:endParaRPr>
          </a:p>
        </p:txBody>
      </p:sp>
      <p:sp>
        <p:nvSpPr>
          <p:cNvPr id="24" name="Segnaposto piè di pagina 3"/>
          <p:cNvSpPr txBox="1">
            <a:spLocks/>
          </p:cNvSpPr>
          <p:nvPr/>
        </p:nvSpPr>
        <p:spPr bwMode="auto">
          <a:xfrm>
            <a:off x="4436714" y="6508750"/>
            <a:ext cx="4599336" cy="307777"/>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defPPr>
              <a:defRPr lang="en-US"/>
            </a:defPPr>
            <a:lvl1pPr algn="r" rtl="0" fontAlgn="base">
              <a:spcBef>
                <a:spcPct val="0"/>
              </a:spcBef>
              <a:spcAft>
                <a:spcPct val="0"/>
              </a:spcAft>
              <a:defRPr sz="1400" kern="1200">
                <a:solidFill>
                  <a:srgbClr val="FF6600"/>
                </a:solidFill>
                <a:latin typeface="Calibri" pitchFamily="34" charset="0"/>
                <a:ea typeface="+mn-ea"/>
                <a:cs typeface="Calibri" pitchFamily="34" charset="0"/>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defRPr/>
            </a:pPr>
            <a:r>
              <a:rPr lang="en-US" smtClean="0"/>
              <a:t>Stefano Gargiulo – GARR (stefano.gargiulo@garr.it)</a:t>
            </a:r>
            <a:endParaRPr lang="en-US" dirty="0"/>
          </a:p>
        </p:txBody>
      </p:sp>
      <p:sp>
        <p:nvSpPr>
          <p:cNvPr id="25" name="Segnaposto numero diapositiva 4"/>
          <p:cNvSpPr txBox="1">
            <a:spLocks/>
          </p:cNvSpPr>
          <p:nvPr/>
        </p:nvSpPr>
        <p:spPr bwMode="auto">
          <a:xfrm>
            <a:off x="323850" y="6524625"/>
            <a:ext cx="298450" cy="307975"/>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128"/>
                <a:cs typeface="Calibri" pitchFamily="34" charset="0"/>
              </a:defRPr>
            </a:lvl1pPr>
            <a:lvl2pPr marL="37931725" indent="-37474525" algn="l" rtl="0" eaLnBrk="0" fontAlgn="base" hangingPunct="0">
              <a:spcBef>
                <a:spcPct val="0"/>
              </a:spcBef>
              <a:spcAft>
                <a:spcPct val="0"/>
              </a:spcAft>
              <a:defRPr sz="2400"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mn-cs"/>
              </a:defRPr>
            </a:lvl5pPr>
            <a:lvl6pPr marL="457200" algn="l" defTabSz="914400" rtl="0" eaLnBrk="0" fontAlgn="base" latinLnBrk="0" hangingPunct="0">
              <a:spcBef>
                <a:spcPct val="0"/>
              </a:spcBef>
              <a:spcAft>
                <a:spcPct val="0"/>
              </a:spcAft>
              <a:defRPr sz="2400" kern="1200">
                <a:solidFill>
                  <a:schemeClr val="tx1"/>
                </a:solidFill>
                <a:latin typeface="Arial" charset="0"/>
                <a:ea typeface="ＭＳ Ｐゴシック" charset="-128"/>
                <a:cs typeface="+mn-cs"/>
              </a:defRPr>
            </a:lvl6pPr>
            <a:lvl7pPr marL="914400" algn="l" defTabSz="914400" rtl="0" eaLnBrk="0" fontAlgn="base" latinLnBrk="0" hangingPunct="0">
              <a:spcBef>
                <a:spcPct val="0"/>
              </a:spcBef>
              <a:spcAft>
                <a:spcPct val="0"/>
              </a:spcAft>
              <a:defRPr sz="2400" kern="1200">
                <a:solidFill>
                  <a:schemeClr val="tx1"/>
                </a:solidFill>
                <a:latin typeface="Arial" charset="0"/>
                <a:ea typeface="ＭＳ Ｐゴシック" charset="-128"/>
                <a:cs typeface="+mn-cs"/>
              </a:defRPr>
            </a:lvl7pPr>
            <a:lvl8pPr marL="1371600" algn="l" defTabSz="914400" rtl="0" eaLnBrk="0" fontAlgn="base" latinLnBrk="0" hangingPunct="0">
              <a:spcBef>
                <a:spcPct val="0"/>
              </a:spcBef>
              <a:spcAft>
                <a:spcPct val="0"/>
              </a:spcAft>
              <a:defRPr sz="2400" kern="1200">
                <a:solidFill>
                  <a:schemeClr val="tx1"/>
                </a:solidFill>
                <a:latin typeface="Arial" charset="0"/>
                <a:ea typeface="ＭＳ Ｐゴシック" charset="-128"/>
                <a:cs typeface="+mn-cs"/>
              </a:defRPr>
            </a:lvl8pPr>
            <a:lvl9pPr marL="1828800" algn="l" defTabSz="914400" rtl="0" eaLnBrk="0" fontAlgn="base" latinLnBrk="0" hangingPunct="0">
              <a:spcBef>
                <a:spcPct val="0"/>
              </a:spcBef>
              <a:spcAft>
                <a:spcPct val="0"/>
              </a:spcAft>
              <a:defRPr sz="2400" kern="1200">
                <a:solidFill>
                  <a:schemeClr val="tx1"/>
                </a:solidFill>
                <a:latin typeface="Arial" charset="0"/>
                <a:ea typeface="ＭＳ Ｐゴシック" charset="-128"/>
                <a:cs typeface="+mn-cs"/>
              </a:defRPr>
            </a:lvl9pPr>
          </a:lstStyle>
          <a:p>
            <a:pPr eaLnBrk="1" hangingPunct="1"/>
            <a:fld id="{677D1955-0065-4168-A304-3FCBBA45487F}" type="slidenum">
              <a:rPr lang="en-US" sz="1400" smtClean="0">
                <a:solidFill>
                  <a:srgbClr val="FF6600"/>
                </a:solidFill>
                <a:latin typeface="Lucida Sans" charset="0"/>
              </a:rPr>
              <a:pPr eaLnBrk="1" hangingPunct="1"/>
              <a:t>35</a:t>
            </a:fld>
            <a:endParaRPr lang="en-US" sz="1400" dirty="0">
              <a:solidFill>
                <a:srgbClr val="FF6600"/>
              </a:solidFill>
              <a:latin typeface="Lucida Sans" charset="0"/>
            </a:endParaRPr>
          </a:p>
        </p:txBody>
      </p:sp>
      <p:sp>
        <p:nvSpPr>
          <p:cNvPr id="5" name="CasellaDiTesto 4"/>
          <p:cNvSpPr txBox="1"/>
          <p:nvPr/>
        </p:nvSpPr>
        <p:spPr>
          <a:xfrm>
            <a:off x="7812360" y="3913311"/>
            <a:ext cx="1728192" cy="307777"/>
          </a:xfrm>
          <a:prstGeom prst="rect">
            <a:avLst/>
          </a:prstGeom>
          <a:noFill/>
        </p:spPr>
        <p:txBody>
          <a:bodyPr wrap="square" rtlCol="0">
            <a:spAutoFit/>
          </a:bodyPr>
          <a:lstStyle/>
          <a:p>
            <a:r>
              <a:rPr lang="it-IT" sz="1400" i="1" dirty="0" smtClean="0">
                <a:latin typeface="Calibri" pitchFamily="34" charset="0"/>
                <a:cs typeface="Calibri" pitchFamily="34" charset="0"/>
              </a:rPr>
              <a:t>[‘</a:t>
            </a:r>
            <a:r>
              <a:rPr lang="it-IT" sz="1400" i="1" dirty="0" err="1" smtClean="0">
                <a:latin typeface="Calibri" pitchFamily="34" charset="0"/>
                <a:cs typeface="Calibri" pitchFamily="34" charset="0"/>
              </a:rPr>
              <a:t>loggedUser</a:t>
            </a:r>
            <a:r>
              <a:rPr lang="it-IT" sz="1400" i="1" dirty="0" smtClean="0">
                <a:latin typeface="Calibri" pitchFamily="34" charset="0"/>
                <a:cs typeface="Calibri" pitchFamily="34" charset="0"/>
              </a:rPr>
              <a:t>’]</a:t>
            </a:r>
            <a:endParaRPr lang="it-IT" sz="1400" i="1" dirty="0">
              <a:latin typeface="Calibri" pitchFamily="34" charset="0"/>
              <a:cs typeface="Calibri" pitchFamily="34" charset="0"/>
            </a:endParaRPr>
          </a:p>
        </p:txBody>
      </p:sp>
    </p:spTree>
    <p:extLst>
      <p:ext uri="{BB962C8B-B14F-4D97-AF65-F5344CB8AC3E}">
        <p14:creationId xmlns:p14="http://schemas.microsoft.com/office/powerpoint/2010/main" val="14792050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Introduzione: Capire la sessione utente</a:t>
            </a:r>
            <a:endParaRPr lang="it-IT" sz="1800" b="1" i="1" dirty="0">
              <a:latin typeface="Calibri" pitchFamily="34" charset="0"/>
              <a:cs typeface="Calibri" pitchFamily="34" charset="0"/>
            </a:endParaRPr>
          </a:p>
        </p:txBody>
      </p:sp>
      <p:sp>
        <p:nvSpPr>
          <p:cNvPr id="21" name="CasellaDiTesto 20"/>
          <p:cNvSpPr txBox="1"/>
          <p:nvPr/>
        </p:nvSpPr>
        <p:spPr>
          <a:xfrm>
            <a:off x="3327159" y="5404013"/>
            <a:ext cx="3600400" cy="369332"/>
          </a:xfrm>
          <a:prstGeom prst="rect">
            <a:avLst/>
          </a:prstGeom>
          <a:noFill/>
        </p:spPr>
        <p:txBody>
          <a:bodyPr wrap="square" rtlCol="0">
            <a:spAutoFit/>
          </a:bodyPr>
          <a:lstStyle/>
          <a:p>
            <a:r>
              <a:rPr lang="it-IT" b="1" dirty="0" smtClean="0">
                <a:effectLst>
                  <a:outerShdw blurRad="38100" dist="38100" dir="2700000" algn="tl">
                    <a:srgbClr val="000000">
                      <a:alpha val="43137"/>
                    </a:srgbClr>
                  </a:outerShdw>
                </a:effectLst>
                <a:latin typeface="Calibri" pitchFamily="34" charset="0"/>
                <a:cs typeface="Calibri" pitchFamily="34" charset="0"/>
              </a:rPr>
              <a:t>(breve video dimostrativo)</a:t>
            </a:r>
            <a:endParaRPr lang="it-IT" b="1" dirty="0">
              <a:effectLst>
                <a:outerShdw blurRad="38100" dist="38100" dir="2700000" algn="tl">
                  <a:srgbClr val="000000">
                    <a:alpha val="43137"/>
                  </a:srgbClr>
                </a:outerShdw>
              </a:effectLst>
              <a:latin typeface="Calibri" pitchFamily="34" charset="0"/>
              <a:cs typeface="Calibri" pitchFamily="34" charset="0"/>
            </a:endParaRPr>
          </a:p>
        </p:txBody>
      </p:sp>
      <p:pic>
        <p:nvPicPr>
          <p:cNvPr id="18" name="Immagin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27159" y="2840449"/>
            <a:ext cx="2555400" cy="2563564"/>
          </a:xfrm>
          <a:prstGeom prst="rect">
            <a:avLst/>
          </a:prstGeom>
        </p:spPr>
      </p:pic>
      <p:pic>
        <p:nvPicPr>
          <p:cNvPr id="2" name="cookie.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980728"/>
            <a:ext cx="9144000" cy="5143500"/>
          </a:xfrm>
          <a:prstGeom prst="rect">
            <a:avLst/>
          </a:prstGeom>
        </p:spPr>
      </p:pic>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22" name="Segnaposto piè di pagina 3"/>
          <p:cNvSpPr txBox="1">
            <a:spLocks/>
          </p:cNvSpPr>
          <p:nvPr/>
        </p:nvSpPr>
        <p:spPr bwMode="auto">
          <a:xfrm>
            <a:off x="4436714" y="6508750"/>
            <a:ext cx="4599336" cy="307777"/>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defPPr>
              <a:defRPr lang="en-US"/>
            </a:defPPr>
            <a:lvl1pPr algn="r" rtl="0" fontAlgn="base">
              <a:spcBef>
                <a:spcPct val="0"/>
              </a:spcBef>
              <a:spcAft>
                <a:spcPct val="0"/>
              </a:spcAft>
              <a:defRPr sz="1400" kern="1200">
                <a:solidFill>
                  <a:srgbClr val="FF6600"/>
                </a:solidFill>
                <a:latin typeface="Calibri" pitchFamily="34" charset="0"/>
                <a:ea typeface="+mn-ea"/>
                <a:cs typeface="Calibri" pitchFamily="34" charset="0"/>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defRPr/>
            </a:pPr>
            <a:r>
              <a:rPr lang="en-US" smtClean="0"/>
              <a:t>Stefano Gargiulo – GARR (stefano.gargiulo@garr.it)</a:t>
            </a:r>
            <a:endParaRPr lang="en-US" dirty="0"/>
          </a:p>
        </p:txBody>
      </p:sp>
      <p:sp>
        <p:nvSpPr>
          <p:cNvPr id="23"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36</a:t>
            </a:fld>
            <a:endParaRPr lang="en-US" sz="1400" dirty="0">
              <a:solidFill>
                <a:srgbClr val="FF6600"/>
              </a:solidFill>
              <a:latin typeface="Lucida Sans" charset="0"/>
            </a:endParaRPr>
          </a:p>
        </p:txBody>
      </p:sp>
      <p:pic>
        <p:nvPicPr>
          <p:cNvPr id="10" name="Immagin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0771" y="3143041"/>
            <a:ext cx="9131749" cy="1294071"/>
          </a:xfrm>
          <a:prstGeom prst="rect">
            <a:avLst/>
          </a:prstGeom>
        </p:spPr>
      </p:pic>
      <p:sp>
        <p:nvSpPr>
          <p:cNvPr id="11" name="Ovale 10"/>
          <p:cNvSpPr/>
          <p:nvPr/>
        </p:nvSpPr>
        <p:spPr>
          <a:xfrm>
            <a:off x="323528" y="3356992"/>
            <a:ext cx="8507288" cy="648072"/>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4" name="Ovale 23"/>
          <p:cNvSpPr/>
          <p:nvPr/>
        </p:nvSpPr>
        <p:spPr>
          <a:xfrm>
            <a:off x="4030447" y="3969060"/>
            <a:ext cx="1837697" cy="324036"/>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5" name="Ovale 24"/>
          <p:cNvSpPr/>
          <p:nvPr/>
        </p:nvSpPr>
        <p:spPr>
          <a:xfrm>
            <a:off x="6156176" y="3056798"/>
            <a:ext cx="2160240" cy="324036"/>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6" name="CasellaDiTesto 25"/>
          <p:cNvSpPr txBox="1"/>
          <p:nvPr/>
        </p:nvSpPr>
        <p:spPr>
          <a:xfrm>
            <a:off x="2499067" y="2443350"/>
            <a:ext cx="5256584" cy="523220"/>
          </a:xfrm>
          <a:prstGeom prst="rect">
            <a:avLst/>
          </a:prstGeom>
          <a:noFill/>
        </p:spPr>
        <p:txBody>
          <a:bodyPr wrap="square" rtlCol="0">
            <a:spAutoFit/>
          </a:bodyPr>
          <a:lstStyle/>
          <a:p>
            <a:r>
              <a:rPr lang="it-IT" sz="2800" b="1" dirty="0" smtClean="0">
                <a:effectLst>
                  <a:outerShdw blurRad="38100" dist="38100" dir="2700000" algn="tl">
                    <a:srgbClr val="000000">
                      <a:alpha val="43137"/>
                    </a:srgbClr>
                  </a:outerShdw>
                </a:effectLst>
                <a:latin typeface="Calibri" pitchFamily="34" charset="0"/>
                <a:cs typeface="Calibri" pitchFamily="34" charset="0"/>
              </a:rPr>
              <a:t>Security </a:t>
            </a:r>
            <a:r>
              <a:rPr lang="it-IT" sz="2800" b="1" dirty="0" err="1" smtClean="0">
                <a:effectLst>
                  <a:outerShdw blurRad="38100" dist="38100" dir="2700000" algn="tl">
                    <a:srgbClr val="000000">
                      <a:alpha val="43137"/>
                    </a:srgbClr>
                  </a:outerShdw>
                </a:effectLst>
                <a:latin typeface="Calibri" pitchFamily="34" charset="0"/>
                <a:cs typeface="Calibri" pitchFamily="34" charset="0"/>
              </a:rPr>
              <a:t>Tip</a:t>
            </a:r>
            <a:r>
              <a:rPr lang="it-IT" sz="2800" b="1" dirty="0" smtClean="0">
                <a:effectLst>
                  <a:outerShdw blurRad="38100" dist="38100" dir="2700000" algn="tl">
                    <a:srgbClr val="000000">
                      <a:alpha val="43137"/>
                    </a:srgbClr>
                  </a:outerShdw>
                </a:effectLst>
                <a:latin typeface="Calibri" pitchFamily="34" charset="0"/>
                <a:cs typeface="Calibri" pitchFamily="34" charset="0"/>
              </a:rPr>
              <a:t>!   (shibboleth2.xml)</a:t>
            </a:r>
            <a:endParaRPr lang="it-IT" sz="2800" b="1" dirty="0">
              <a:effectLst>
                <a:outerShdw blurRad="38100" dist="38100" dir="2700000" algn="tl">
                  <a:srgbClr val="000000">
                    <a:alpha val="43137"/>
                  </a:srgbClr>
                </a:outerShdw>
              </a:effectLst>
              <a:latin typeface="Calibri" pitchFamily="34" charset="0"/>
              <a:cs typeface="Calibri" pitchFamily="34" charset="0"/>
            </a:endParaRPr>
          </a:p>
        </p:txBody>
      </p:sp>
      <p:pic>
        <p:nvPicPr>
          <p:cNvPr id="14" name="Immagin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496" y="6525344"/>
            <a:ext cx="290199" cy="273616"/>
          </a:xfrm>
          <a:prstGeom prst="rect">
            <a:avLst/>
          </a:prstGeom>
        </p:spPr>
      </p:pic>
    </p:spTree>
    <p:extLst>
      <p:ext uri="{BB962C8B-B14F-4D97-AF65-F5344CB8AC3E}">
        <p14:creationId xmlns:p14="http://schemas.microsoft.com/office/powerpoint/2010/main" val="423687622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down)">
                                      <p:cBhvr>
                                        <p:cTn id="14" dur="580">
                                          <p:stCondLst>
                                            <p:cond delay="0"/>
                                          </p:stCondLst>
                                        </p:cTn>
                                        <p:tgtEl>
                                          <p:spTgt spid="26"/>
                                        </p:tgtEl>
                                      </p:cBhvr>
                                    </p:animEffect>
                                    <p:anim calcmode="lin" valueType="num">
                                      <p:cBhvr>
                                        <p:cTn id="15" dur="1822"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6"/>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6"/>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6"/>
                                        </p:tgtEl>
                                        <p:attrNameLst>
                                          <p:attrName>ppt_y</p:attrName>
                                        </p:attrNameLst>
                                      </p:cBhvr>
                                      <p:tavLst>
                                        <p:tav tm="0" fmla="#ppt_y-sin(pi*$)/81">
                                          <p:val>
                                            <p:fltVal val="0"/>
                                          </p:val>
                                        </p:tav>
                                        <p:tav tm="100000">
                                          <p:val>
                                            <p:fltVal val="1"/>
                                          </p:val>
                                        </p:tav>
                                      </p:tavLst>
                                    </p:anim>
                                    <p:animScale>
                                      <p:cBhvr>
                                        <p:cTn id="20" dur="26">
                                          <p:stCondLst>
                                            <p:cond delay="650"/>
                                          </p:stCondLst>
                                        </p:cTn>
                                        <p:tgtEl>
                                          <p:spTgt spid="26"/>
                                        </p:tgtEl>
                                      </p:cBhvr>
                                      <p:to x="100000" y="60000"/>
                                    </p:animScale>
                                    <p:animScale>
                                      <p:cBhvr>
                                        <p:cTn id="21" dur="166" decel="50000">
                                          <p:stCondLst>
                                            <p:cond delay="676"/>
                                          </p:stCondLst>
                                        </p:cTn>
                                        <p:tgtEl>
                                          <p:spTgt spid="26"/>
                                        </p:tgtEl>
                                      </p:cBhvr>
                                      <p:to x="100000" y="100000"/>
                                    </p:animScale>
                                    <p:animScale>
                                      <p:cBhvr>
                                        <p:cTn id="22" dur="26">
                                          <p:stCondLst>
                                            <p:cond delay="1312"/>
                                          </p:stCondLst>
                                        </p:cTn>
                                        <p:tgtEl>
                                          <p:spTgt spid="26"/>
                                        </p:tgtEl>
                                      </p:cBhvr>
                                      <p:to x="100000" y="80000"/>
                                    </p:animScale>
                                    <p:animScale>
                                      <p:cBhvr>
                                        <p:cTn id="23" dur="166" decel="50000">
                                          <p:stCondLst>
                                            <p:cond delay="1338"/>
                                          </p:stCondLst>
                                        </p:cTn>
                                        <p:tgtEl>
                                          <p:spTgt spid="26"/>
                                        </p:tgtEl>
                                      </p:cBhvr>
                                      <p:to x="100000" y="100000"/>
                                    </p:animScale>
                                    <p:animScale>
                                      <p:cBhvr>
                                        <p:cTn id="24" dur="26">
                                          <p:stCondLst>
                                            <p:cond delay="1642"/>
                                          </p:stCondLst>
                                        </p:cTn>
                                        <p:tgtEl>
                                          <p:spTgt spid="26"/>
                                        </p:tgtEl>
                                      </p:cBhvr>
                                      <p:to x="100000" y="90000"/>
                                    </p:animScale>
                                    <p:animScale>
                                      <p:cBhvr>
                                        <p:cTn id="25" dur="166" decel="50000">
                                          <p:stCondLst>
                                            <p:cond delay="1668"/>
                                          </p:stCondLst>
                                        </p:cTn>
                                        <p:tgtEl>
                                          <p:spTgt spid="26"/>
                                        </p:tgtEl>
                                      </p:cBhvr>
                                      <p:to x="100000" y="100000"/>
                                    </p:animScale>
                                    <p:animScale>
                                      <p:cBhvr>
                                        <p:cTn id="26" dur="26">
                                          <p:stCondLst>
                                            <p:cond delay="1808"/>
                                          </p:stCondLst>
                                        </p:cTn>
                                        <p:tgtEl>
                                          <p:spTgt spid="26"/>
                                        </p:tgtEl>
                                      </p:cBhvr>
                                      <p:to x="100000" y="95000"/>
                                    </p:animScale>
                                    <p:animScale>
                                      <p:cBhvr>
                                        <p:cTn id="27" dur="166" decel="50000">
                                          <p:stCondLst>
                                            <p:cond delay="1834"/>
                                          </p:stCondLst>
                                        </p:cTn>
                                        <p:tgtEl>
                                          <p:spTgt spid="26"/>
                                        </p:tgtEl>
                                      </p:cBhvr>
                                      <p:to x="100000" y="100000"/>
                                    </p:animScale>
                                  </p:childTnLst>
                                </p:cTn>
                              </p:par>
                              <p:par>
                                <p:cTn id="28" presetID="26" presetClass="entr" presetSubtype="0" fill="hold"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down)">
                                      <p:cBhvr>
                                        <p:cTn id="30" dur="580">
                                          <p:stCondLst>
                                            <p:cond delay="0"/>
                                          </p:stCondLst>
                                        </p:cTn>
                                        <p:tgtEl>
                                          <p:spTgt spid="10"/>
                                        </p:tgtEl>
                                      </p:cBhvr>
                                    </p:animEffect>
                                    <p:anim calcmode="lin" valueType="num">
                                      <p:cBhvr>
                                        <p:cTn id="31"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36" dur="26">
                                          <p:stCondLst>
                                            <p:cond delay="650"/>
                                          </p:stCondLst>
                                        </p:cTn>
                                        <p:tgtEl>
                                          <p:spTgt spid="10"/>
                                        </p:tgtEl>
                                      </p:cBhvr>
                                      <p:to x="100000" y="60000"/>
                                    </p:animScale>
                                    <p:animScale>
                                      <p:cBhvr>
                                        <p:cTn id="37" dur="166" decel="50000">
                                          <p:stCondLst>
                                            <p:cond delay="676"/>
                                          </p:stCondLst>
                                        </p:cTn>
                                        <p:tgtEl>
                                          <p:spTgt spid="10"/>
                                        </p:tgtEl>
                                      </p:cBhvr>
                                      <p:to x="100000" y="100000"/>
                                    </p:animScale>
                                    <p:animScale>
                                      <p:cBhvr>
                                        <p:cTn id="38" dur="26">
                                          <p:stCondLst>
                                            <p:cond delay="1312"/>
                                          </p:stCondLst>
                                        </p:cTn>
                                        <p:tgtEl>
                                          <p:spTgt spid="10"/>
                                        </p:tgtEl>
                                      </p:cBhvr>
                                      <p:to x="100000" y="80000"/>
                                    </p:animScale>
                                    <p:animScale>
                                      <p:cBhvr>
                                        <p:cTn id="39" dur="166" decel="50000">
                                          <p:stCondLst>
                                            <p:cond delay="1338"/>
                                          </p:stCondLst>
                                        </p:cTn>
                                        <p:tgtEl>
                                          <p:spTgt spid="10"/>
                                        </p:tgtEl>
                                      </p:cBhvr>
                                      <p:to x="100000" y="100000"/>
                                    </p:animScale>
                                    <p:animScale>
                                      <p:cBhvr>
                                        <p:cTn id="40" dur="26">
                                          <p:stCondLst>
                                            <p:cond delay="1642"/>
                                          </p:stCondLst>
                                        </p:cTn>
                                        <p:tgtEl>
                                          <p:spTgt spid="10"/>
                                        </p:tgtEl>
                                      </p:cBhvr>
                                      <p:to x="100000" y="90000"/>
                                    </p:animScale>
                                    <p:animScale>
                                      <p:cBhvr>
                                        <p:cTn id="41" dur="166" decel="50000">
                                          <p:stCondLst>
                                            <p:cond delay="1668"/>
                                          </p:stCondLst>
                                        </p:cTn>
                                        <p:tgtEl>
                                          <p:spTgt spid="10"/>
                                        </p:tgtEl>
                                      </p:cBhvr>
                                      <p:to x="100000" y="100000"/>
                                    </p:animScale>
                                    <p:animScale>
                                      <p:cBhvr>
                                        <p:cTn id="42" dur="26">
                                          <p:stCondLst>
                                            <p:cond delay="1808"/>
                                          </p:stCondLst>
                                        </p:cTn>
                                        <p:tgtEl>
                                          <p:spTgt spid="10"/>
                                        </p:tgtEl>
                                      </p:cBhvr>
                                      <p:to x="100000" y="95000"/>
                                    </p:animScale>
                                    <p:animScale>
                                      <p:cBhvr>
                                        <p:cTn id="43" dur="166" decel="50000">
                                          <p:stCondLst>
                                            <p:cond delay="1834"/>
                                          </p:stCondLst>
                                        </p:cTn>
                                        <p:tgtEl>
                                          <p:spTgt spid="10"/>
                                        </p:tgtEl>
                                      </p:cBhvr>
                                      <p:to x="100000" y="100000"/>
                                    </p:animScale>
                                  </p:childTnLst>
                                </p:cTn>
                              </p:par>
                            </p:childTnLst>
                          </p:cTn>
                        </p:par>
                        <p:par>
                          <p:cTn id="44" fill="hold">
                            <p:stCondLst>
                              <p:cond delay="2000"/>
                            </p:stCondLst>
                            <p:childTnLst>
                              <p:par>
                                <p:cTn id="45" presetID="26"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down)">
                                      <p:cBhvr>
                                        <p:cTn id="47" dur="580">
                                          <p:stCondLst>
                                            <p:cond delay="0"/>
                                          </p:stCondLst>
                                        </p:cTn>
                                        <p:tgtEl>
                                          <p:spTgt spid="24"/>
                                        </p:tgtEl>
                                      </p:cBhvr>
                                    </p:animEffect>
                                    <p:anim calcmode="lin" valueType="num">
                                      <p:cBhvr>
                                        <p:cTn id="48"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53" dur="26">
                                          <p:stCondLst>
                                            <p:cond delay="650"/>
                                          </p:stCondLst>
                                        </p:cTn>
                                        <p:tgtEl>
                                          <p:spTgt spid="24"/>
                                        </p:tgtEl>
                                      </p:cBhvr>
                                      <p:to x="100000" y="60000"/>
                                    </p:animScale>
                                    <p:animScale>
                                      <p:cBhvr>
                                        <p:cTn id="54" dur="166" decel="50000">
                                          <p:stCondLst>
                                            <p:cond delay="676"/>
                                          </p:stCondLst>
                                        </p:cTn>
                                        <p:tgtEl>
                                          <p:spTgt spid="24"/>
                                        </p:tgtEl>
                                      </p:cBhvr>
                                      <p:to x="100000" y="100000"/>
                                    </p:animScale>
                                    <p:animScale>
                                      <p:cBhvr>
                                        <p:cTn id="55" dur="26">
                                          <p:stCondLst>
                                            <p:cond delay="1312"/>
                                          </p:stCondLst>
                                        </p:cTn>
                                        <p:tgtEl>
                                          <p:spTgt spid="24"/>
                                        </p:tgtEl>
                                      </p:cBhvr>
                                      <p:to x="100000" y="80000"/>
                                    </p:animScale>
                                    <p:animScale>
                                      <p:cBhvr>
                                        <p:cTn id="56" dur="166" decel="50000">
                                          <p:stCondLst>
                                            <p:cond delay="1338"/>
                                          </p:stCondLst>
                                        </p:cTn>
                                        <p:tgtEl>
                                          <p:spTgt spid="24"/>
                                        </p:tgtEl>
                                      </p:cBhvr>
                                      <p:to x="100000" y="100000"/>
                                    </p:animScale>
                                    <p:animScale>
                                      <p:cBhvr>
                                        <p:cTn id="57" dur="26">
                                          <p:stCondLst>
                                            <p:cond delay="1642"/>
                                          </p:stCondLst>
                                        </p:cTn>
                                        <p:tgtEl>
                                          <p:spTgt spid="24"/>
                                        </p:tgtEl>
                                      </p:cBhvr>
                                      <p:to x="100000" y="90000"/>
                                    </p:animScale>
                                    <p:animScale>
                                      <p:cBhvr>
                                        <p:cTn id="58" dur="166" decel="50000">
                                          <p:stCondLst>
                                            <p:cond delay="1668"/>
                                          </p:stCondLst>
                                        </p:cTn>
                                        <p:tgtEl>
                                          <p:spTgt spid="24"/>
                                        </p:tgtEl>
                                      </p:cBhvr>
                                      <p:to x="100000" y="100000"/>
                                    </p:animScale>
                                    <p:animScale>
                                      <p:cBhvr>
                                        <p:cTn id="59" dur="26">
                                          <p:stCondLst>
                                            <p:cond delay="1808"/>
                                          </p:stCondLst>
                                        </p:cTn>
                                        <p:tgtEl>
                                          <p:spTgt spid="24"/>
                                        </p:tgtEl>
                                      </p:cBhvr>
                                      <p:to x="100000" y="95000"/>
                                    </p:animScale>
                                    <p:animScale>
                                      <p:cBhvr>
                                        <p:cTn id="60" dur="166" decel="50000">
                                          <p:stCondLst>
                                            <p:cond delay="1834"/>
                                          </p:stCondLst>
                                        </p:cTn>
                                        <p:tgtEl>
                                          <p:spTgt spid="24"/>
                                        </p:tgtEl>
                                      </p:cBhvr>
                                      <p:to x="100000" y="100000"/>
                                    </p:animScale>
                                  </p:childTnLst>
                                </p:cTn>
                              </p:par>
                            </p:childTnLst>
                          </p:cTn>
                        </p:par>
                        <p:par>
                          <p:cTn id="61" fill="hold">
                            <p:stCondLst>
                              <p:cond delay="4000"/>
                            </p:stCondLst>
                            <p:childTnLst>
                              <p:par>
                                <p:cTn id="62" presetID="26" presetClass="entr" presetSubtype="0"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wipe(down)">
                                      <p:cBhvr>
                                        <p:cTn id="64" dur="580">
                                          <p:stCondLst>
                                            <p:cond delay="0"/>
                                          </p:stCondLst>
                                        </p:cTn>
                                        <p:tgtEl>
                                          <p:spTgt spid="25"/>
                                        </p:tgtEl>
                                      </p:cBhvr>
                                    </p:animEffect>
                                    <p:anim calcmode="lin" valueType="num">
                                      <p:cBhvr>
                                        <p:cTn id="65"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70" dur="26">
                                          <p:stCondLst>
                                            <p:cond delay="650"/>
                                          </p:stCondLst>
                                        </p:cTn>
                                        <p:tgtEl>
                                          <p:spTgt spid="25"/>
                                        </p:tgtEl>
                                      </p:cBhvr>
                                      <p:to x="100000" y="60000"/>
                                    </p:animScale>
                                    <p:animScale>
                                      <p:cBhvr>
                                        <p:cTn id="71" dur="166" decel="50000">
                                          <p:stCondLst>
                                            <p:cond delay="676"/>
                                          </p:stCondLst>
                                        </p:cTn>
                                        <p:tgtEl>
                                          <p:spTgt spid="25"/>
                                        </p:tgtEl>
                                      </p:cBhvr>
                                      <p:to x="100000" y="100000"/>
                                    </p:animScale>
                                    <p:animScale>
                                      <p:cBhvr>
                                        <p:cTn id="72" dur="26">
                                          <p:stCondLst>
                                            <p:cond delay="1312"/>
                                          </p:stCondLst>
                                        </p:cTn>
                                        <p:tgtEl>
                                          <p:spTgt spid="25"/>
                                        </p:tgtEl>
                                      </p:cBhvr>
                                      <p:to x="100000" y="80000"/>
                                    </p:animScale>
                                    <p:animScale>
                                      <p:cBhvr>
                                        <p:cTn id="73" dur="166" decel="50000">
                                          <p:stCondLst>
                                            <p:cond delay="1338"/>
                                          </p:stCondLst>
                                        </p:cTn>
                                        <p:tgtEl>
                                          <p:spTgt spid="25"/>
                                        </p:tgtEl>
                                      </p:cBhvr>
                                      <p:to x="100000" y="100000"/>
                                    </p:animScale>
                                    <p:animScale>
                                      <p:cBhvr>
                                        <p:cTn id="74" dur="26">
                                          <p:stCondLst>
                                            <p:cond delay="1642"/>
                                          </p:stCondLst>
                                        </p:cTn>
                                        <p:tgtEl>
                                          <p:spTgt spid="25"/>
                                        </p:tgtEl>
                                      </p:cBhvr>
                                      <p:to x="100000" y="90000"/>
                                    </p:animScale>
                                    <p:animScale>
                                      <p:cBhvr>
                                        <p:cTn id="75" dur="166" decel="50000">
                                          <p:stCondLst>
                                            <p:cond delay="1668"/>
                                          </p:stCondLst>
                                        </p:cTn>
                                        <p:tgtEl>
                                          <p:spTgt spid="25"/>
                                        </p:tgtEl>
                                      </p:cBhvr>
                                      <p:to x="100000" y="100000"/>
                                    </p:animScale>
                                    <p:animScale>
                                      <p:cBhvr>
                                        <p:cTn id="76" dur="26">
                                          <p:stCondLst>
                                            <p:cond delay="1808"/>
                                          </p:stCondLst>
                                        </p:cTn>
                                        <p:tgtEl>
                                          <p:spTgt spid="25"/>
                                        </p:tgtEl>
                                      </p:cBhvr>
                                      <p:to x="100000" y="95000"/>
                                    </p:animScale>
                                    <p:animScale>
                                      <p:cBhvr>
                                        <p:cTn id="77" dur="166" decel="50000">
                                          <p:stCondLst>
                                            <p:cond delay="1834"/>
                                          </p:stCondLst>
                                        </p:cTn>
                                        <p:tgtEl>
                                          <p:spTgt spid="25"/>
                                        </p:tgtEl>
                                      </p:cBhvr>
                                      <p:to x="100000" y="100000"/>
                                    </p:animScale>
                                  </p:childTnLst>
                                </p:cTn>
                              </p:par>
                            </p:childTnLst>
                          </p:cTn>
                        </p:par>
                        <p:par>
                          <p:cTn id="78" fill="hold">
                            <p:stCondLst>
                              <p:cond delay="6000"/>
                            </p:stCondLst>
                            <p:childTnLst>
                              <p:par>
                                <p:cTn id="79" presetID="26" presetClass="entr" presetSubtype="0" fill="hold" grpId="0" nodeType="afterEffect">
                                  <p:stCondLst>
                                    <p:cond delay="0"/>
                                  </p:stCondLst>
                                  <p:childTnLst>
                                    <p:set>
                                      <p:cBhvr>
                                        <p:cTn id="80" dur="1" fill="hold">
                                          <p:stCondLst>
                                            <p:cond delay="0"/>
                                          </p:stCondLst>
                                        </p:cTn>
                                        <p:tgtEl>
                                          <p:spTgt spid="11"/>
                                        </p:tgtEl>
                                        <p:attrNameLst>
                                          <p:attrName>style.visibility</p:attrName>
                                        </p:attrNameLst>
                                      </p:cBhvr>
                                      <p:to>
                                        <p:strVal val="visible"/>
                                      </p:to>
                                    </p:set>
                                    <p:animEffect transition="in" filter="wipe(down)">
                                      <p:cBhvr>
                                        <p:cTn id="81" dur="580">
                                          <p:stCondLst>
                                            <p:cond delay="0"/>
                                          </p:stCondLst>
                                        </p:cTn>
                                        <p:tgtEl>
                                          <p:spTgt spid="11"/>
                                        </p:tgtEl>
                                      </p:cBhvr>
                                    </p:animEffect>
                                    <p:anim calcmode="lin" valueType="num">
                                      <p:cBhvr>
                                        <p:cTn id="82"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83"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84"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85"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86"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87" dur="26">
                                          <p:stCondLst>
                                            <p:cond delay="650"/>
                                          </p:stCondLst>
                                        </p:cTn>
                                        <p:tgtEl>
                                          <p:spTgt spid="11"/>
                                        </p:tgtEl>
                                      </p:cBhvr>
                                      <p:to x="100000" y="60000"/>
                                    </p:animScale>
                                    <p:animScale>
                                      <p:cBhvr>
                                        <p:cTn id="88" dur="166" decel="50000">
                                          <p:stCondLst>
                                            <p:cond delay="676"/>
                                          </p:stCondLst>
                                        </p:cTn>
                                        <p:tgtEl>
                                          <p:spTgt spid="11"/>
                                        </p:tgtEl>
                                      </p:cBhvr>
                                      <p:to x="100000" y="100000"/>
                                    </p:animScale>
                                    <p:animScale>
                                      <p:cBhvr>
                                        <p:cTn id="89" dur="26">
                                          <p:stCondLst>
                                            <p:cond delay="1312"/>
                                          </p:stCondLst>
                                        </p:cTn>
                                        <p:tgtEl>
                                          <p:spTgt spid="11"/>
                                        </p:tgtEl>
                                      </p:cBhvr>
                                      <p:to x="100000" y="80000"/>
                                    </p:animScale>
                                    <p:animScale>
                                      <p:cBhvr>
                                        <p:cTn id="90" dur="166" decel="50000">
                                          <p:stCondLst>
                                            <p:cond delay="1338"/>
                                          </p:stCondLst>
                                        </p:cTn>
                                        <p:tgtEl>
                                          <p:spTgt spid="11"/>
                                        </p:tgtEl>
                                      </p:cBhvr>
                                      <p:to x="100000" y="100000"/>
                                    </p:animScale>
                                    <p:animScale>
                                      <p:cBhvr>
                                        <p:cTn id="91" dur="26">
                                          <p:stCondLst>
                                            <p:cond delay="1642"/>
                                          </p:stCondLst>
                                        </p:cTn>
                                        <p:tgtEl>
                                          <p:spTgt spid="11"/>
                                        </p:tgtEl>
                                      </p:cBhvr>
                                      <p:to x="100000" y="90000"/>
                                    </p:animScale>
                                    <p:animScale>
                                      <p:cBhvr>
                                        <p:cTn id="92" dur="166" decel="50000">
                                          <p:stCondLst>
                                            <p:cond delay="1668"/>
                                          </p:stCondLst>
                                        </p:cTn>
                                        <p:tgtEl>
                                          <p:spTgt spid="11"/>
                                        </p:tgtEl>
                                      </p:cBhvr>
                                      <p:to x="100000" y="100000"/>
                                    </p:animScale>
                                    <p:animScale>
                                      <p:cBhvr>
                                        <p:cTn id="93" dur="26">
                                          <p:stCondLst>
                                            <p:cond delay="1808"/>
                                          </p:stCondLst>
                                        </p:cTn>
                                        <p:tgtEl>
                                          <p:spTgt spid="11"/>
                                        </p:tgtEl>
                                      </p:cBhvr>
                                      <p:to x="100000" y="95000"/>
                                    </p:animScale>
                                    <p:animScale>
                                      <p:cBhvr>
                                        <p:cTn id="94"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video>
              <p:cMediaNode vol="80000">
                <p:cTn id="95" fill="hold" display="0">
                  <p:stCondLst>
                    <p:cond delay="indefinite"/>
                  </p:stCondLst>
                </p:cTn>
                <p:tgtEl>
                  <p:spTgt spid="2"/>
                </p:tgtEl>
              </p:cMediaNode>
            </p:video>
          </p:childTnLst>
        </p:cTn>
      </p:par>
    </p:tnLst>
    <p:bldLst>
      <p:bldP spid="11" grpId="0" animBg="1"/>
      <p:bldP spid="24" grpId="0" animBg="1"/>
      <p:bldP spid="25" grpId="0" animBg="1"/>
      <p:bldP spid="2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8"/>
          <p:cNvSpPr>
            <a:spLocks noGrp="1"/>
          </p:cNvSpPr>
          <p:nvPr>
            <p:ph type="title"/>
          </p:nvPr>
        </p:nvSpPr>
        <p:spPr/>
        <p:txBody>
          <a:bodyPr/>
          <a:lstStyle/>
          <a:p>
            <a:endParaRPr lang="it-IT"/>
          </a:p>
        </p:txBody>
      </p:sp>
      <p:sp>
        <p:nvSpPr>
          <p:cNvPr id="10" name="Segnaposto contenuto 9"/>
          <p:cNvSpPr>
            <a:spLocks noGrp="1"/>
          </p:cNvSpPr>
          <p:nvPr>
            <p:ph idx="1"/>
          </p:nvPr>
        </p:nvSpPr>
        <p:spPr/>
        <p:txBody>
          <a:bodyPr/>
          <a:lstStyle/>
          <a:p>
            <a:pPr marL="57150" indent="0">
              <a:buNone/>
            </a:pPr>
            <a:endParaRPr lang="it-IT" sz="2400" dirty="0" smtClean="0">
              <a:latin typeface="Calibri" pitchFamily="34" charset="0"/>
              <a:cs typeface="Calibri" pitchFamily="34" charset="0"/>
            </a:endParaRPr>
          </a:p>
          <a:p>
            <a:pPr marL="57150" indent="0">
              <a:buNone/>
            </a:pPr>
            <a:r>
              <a:rPr lang="it-IT" sz="2800" dirty="0" smtClean="0">
                <a:latin typeface="Calibri" pitchFamily="34" charset="0"/>
                <a:cs typeface="Calibri" pitchFamily="34" charset="0"/>
              </a:rPr>
              <a:t>Oggi vedremo come federare risorse concrete, casi più complessi di una semplice pagina web da proteggere.</a:t>
            </a:r>
          </a:p>
          <a:p>
            <a:pPr marL="57150" indent="0">
              <a:buNone/>
            </a:pPr>
            <a:endParaRPr lang="it-IT" sz="2800" dirty="0" smtClean="0">
              <a:latin typeface="Calibri" pitchFamily="34" charset="0"/>
              <a:cs typeface="Calibri" pitchFamily="34" charset="0"/>
            </a:endParaRPr>
          </a:p>
          <a:p>
            <a:pPr marL="57150" indent="0">
              <a:buNone/>
            </a:pPr>
            <a:r>
              <a:rPr lang="it-IT" sz="2800" dirty="0" smtClean="0">
                <a:latin typeface="Calibri" pitchFamily="34" charset="0"/>
                <a:cs typeface="Calibri" pitchFamily="34" charset="0"/>
              </a:rPr>
              <a:t>Prima di ciò, per rinfrescare la memoria, vedremo come federare un'applicazione usando Shibboleth SP, nella maniera più semplice e veloce che lo strumento mette a disposizione.</a:t>
            </a:r>
            <a:endParaRPr lang="it-IT" sz="3200" dirty="0" smtClean="0">
              <a:latin typeface="Calibri" pitchFamily="34" charset="0"/>
              <a:cs typeface="Calibri" pitchFamily="34" charset="0"/>
            </a:endParaRPr>
          </a:p>
          <a:p>
            <a:pPr lvl="1"/>
            <a:endParaRPr lang="it-IT" sz="2400" dirty="0"/>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63680" y="764702"/>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a:t>
            </a:r>
            <a:endParaRPr lang="it-IT" sz="1800" b="1" i="1" dirty="0">
              <a:latin typeface="Calibri" pitchFamily="34" charset="0"/>
              <a:cs typeface="Calibri" pitchFamily="34" charset="0"/>
            </a:endParaRPr>
          </a:p>
        </p:txBody>
      </p:sp>
      <p:sp>
        <p:nvSpPr>
          <p:cNvPr id="7" name="Segnaposto piè di pagina 3"/>
          <p:cNvSpPr txBox="1">
            <a:spLocks/>
          </p:cNvSpPr>
          <p:nvPr/>
        </p:nvSpPr>
        <p:spPr bwMode="auto">
          <a:xfrm>
            <a:off x="4436714" y="6508750"/>
            <a:ext cx="4599336" cy="307777"/>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defPPr>
              <a:defRPr lang="en-US"/>
            </a:defPPr>
            <a:lvl1pPr algn="r" rtl="0" fontAlgn="base">
              <a:spcBef>
                <a:spcPct val="0"/>
              </a:spcBef>
              <a:spcAft>
                <a:spcPct val="0"/>
              </a:spcAft>
              <a:defRPr sz="1400" kern="1200">
                <a:solidFill>
                  <a:srgbClr val="FF6600"/>
                </a:solidFill>
                <a:latin typeface="Calibri" pitchFamily="34" charset="0"/>
                <a:ea typeface="+mn-ea"/>
                <a:cs typeface="Calibri" pitchFamily="34" charset="0"/>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defRPr/>
            </a:pPr>
            <a:r>
              <a:rPr lang="en-US" smtClean="0"/>
              <a:t>Stefano Gargiulo – GARR (stefano.gargiulo@garr.it)</a:t>
            </a:r>
            <a:endParaRPr lang="en-US" dirty="0"/>
          </a:p>
        </p:txBody>
      </p:sp>
      <p:sp>
        <p:nvSpPr>
          <p:cNvPr id="8"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37</a:t>
            </a:fld>
            <a:endParaRPr lang="en-US" sz="1400" dirty="0">
              <a:solidFill>
                <a:srgbClr val="FF6600"/>
              </a:solidFill>
              <a:latin typeface="Lucida Sans" charset="0"/>
            </a:endParaRPr>
          </a:p>
        </p:txBody>
      </p:sp>
    </p:spTree>
    <p:extLst>
      <p:ext uri="{BB962C8B-B14F-4D97-AF65-F5344CB8AC3E}">
        <p14:creationId xmlns:p14="http://schemas.microsoft.com/office/powerpoint/2010/main" val="39517466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8"/>
          <p:cNvSpPr>
            <a:spLocks noGrp="1"/>
          </p:cNvSpPr>
          <p:nvPr>
            <p:ph type="title"/>
          </p:nvPr>
        </p:nvSpPr>
        <p:spPr/>
        <p:txBody>
          <a:bodyPr/>
          <a:lstStyle/>
          <a:p>
            <a:endParaRPr lang="it-IT"/>
          </a:p>
        </p:txBody>
      </p:sp>
      <p:sp>
        <p:nvSpPr>
          <p:cNvPr id="10" name="Segnaposto contenuto 9"/>
          <p:cNvSpPr>
            <a:spLocks noGrp="1"/>
          </p:cNvSpPr>
          <p:nvPr>
            <p:ph idx="1"/>
          </p:nvPr>
        </p:nvSpPr>
        <p:spPr/>
        <p:txBody>
          <a:bodyPr/>
          <a:lstStyle/>
          <a:p>
            <a:pPr marL="571500" indent="-514350">
              <a:buFont typeface="+mj-lt"/>
              <a:buAutoNum type="arabicPeriod"/>
            </a:pPr>
            <a:r>
              <a:rPr lang="it-IT" sz="2800" dirty="0" smtClean="0">
                <a:latin typeface="Calibri" pitchFamily="34" charset="0"/>
                <a:cs typeface="Calibri" pitchFamily="34" charset="0"/>
              </a:rPr>
              <a:t>Installare un SP Shibboleth</a:t>
            </a:r>
          </a:p>
          <a:p>
            <a:pPr lvl="1"/>
            <a:r>
              <a:rPr lang="it-IT" sz="2000" strike="sngStrike" dirty="0" smtClean="0">
                <a:latin typeface="Calibri" pitchFamily="34" charset="0"/>
                <a:cs typeface="Calibri" pitchFamily="34" charset="0"/>
              </a:rPr>
              <a:t>Tutorial e guide sull’argomento sono ampiamente disponibili in rete</a:t>
            </a:r>
          </a:p>
          <a:p>
            <a:pPr lvl="1"/>
            <a:r>
              <a:rPr lang="it-IT" sz="2000" dirty="0" smtClean="0">
                <a:latin typeface="Calibri" pitchFamily="34" charset="0"/>
                <a:cs typeface="Calibri" pitchFamily="34" charset="0"/>
              </a:rPr>
              <a:t>Ad oggi i </a:t>
            </a:r>
            <a:r>
              <a:rPr lang="it-IT" sz="2000" dirty="0" err="1" smtClean="0">
                <a:latin typeface="Calibri" pitchFamily="34" charset="0"/>
                <a:cs typeface="Calibri" pitchFamily="34" charset="0"/>
              </a:rPr>
              <a:t>repository</a:t>
            </a:r>
            <a:r>
              <a:rPr lang="it-IT" sz="2000" dirty="0" smtClean="0">
                <a:latin typeface="Calibri" pitchFamily="34" charset="0"/>
                <a:cs typeface="Calibri" pitchFamily="34" charset="0"/>
              </a:rPr>
              <a:t> software ufficiali delle distribuzioni </a:t>
            </a:r>
            <a:r>
              <a:rPr lang="it-IT" sz="2000" dirty="0" err="1" smtClean="0">
                <a:latin typeface="Calibri" pitchFamily="34" charset="0"/>
                <a:cs typeface="Calibri" pitchFamily="34" charset="0"/>
              </a:rPr>
              <a:t>linux</a:t>
            </a:r>
            <a:r>
              <a:rPr lang="it-IT" sz="2000" dirty="0" smtClean="0">
                <a:latin typeface="Calibri" pitchFamily="34" charset="0"/>
                <a:cs typeface="Calibri" pitchFamily="34" charset="0"/>
              </a:rPr>
              <a:t> più diffuse offrono la possibilità di installare tutto l’occorrente in pochi minuti:</a:t>
            </a:r>
            <a:endParaRPr lang="it-IT" sz="2400" dirty="0">
              <a:latin typeface="Calibri" pitchFamily="34" charset="0"/>
              <a:cs typeface="Calibri" pitchFamily="34" charset="0"/>
            </a:endParaRPr>
          </a:p>
          <a:p>
            <a:pPr marL="0" indent="0">
              <a:buNone/>
            </a:pPr>
            <a:endParaRPr lang="it-IT" sz="1400" dirty="0" smtClean="0">
              <a:latin typeface="Calibri" pitchFamily="34" charset="0"/>
              <a:cs typeface="Calibri" pitchFamily="34" charset="0"/>
              <a:hlinkClick r:id="rId2"/>
            </a:endParaRPr>
          </a:p>
          <a:p>
            <a:pPr marL="0" indent="0">
              <a:buNone/>
            </a:pPr>
            <a:endParaRPr lang="it-IT" sz="1400" dirty="0" smtClean="0">
              <a:latin typeface="Calibri" pitchFamily="34" charset="0"/>
              <a:cs typeface="Calibri" pitchFamily="34" charset="0"/>
              <a:hlinkClick r:id="rId2"/>
            </a:endParaRPr>
          </a:p>
          <a:p>
            <a:pPr marL="0" indent="0">
              <a:buNone/>
            </a:pPr>
            <a:endParaRPr lang="it-IT" sz="1400" dirty="0">
              <a:latin typeface="Calibri" pitchFamily="34" charset="0"/>
              <a:cs typeface="Calibri" pitchFamily="34" charset="0"/>
              <a:hlinkClick r:id="rId2"/>
            </a:endParaRPr>
          </a:p>
          <a:p>
            <a:pPr marL="0" indent="0">
              <a:buNone/>
            </a:pPr>
            <a:endParaRPr lang="it-IT" sz="1400" dirty="0" smtClean="0">
              <a:latin typeface="Calibri" pitchFamily="34" charset="0"/>
              <a:cs typeface="Calibri" pitchFamily="34" charset="0"/>
              <a:hlinkClick r:id="rId2"/>
            </a:endParaRPr>
          </a:p>
          <a:p>
            <a:pPr marL="0" indent="0">
              <a:buNone/>
            </a:pPr>
            <a:endParaRPr lang="it-IT" sz="1400" dirty="0">
              <a:latin typeface="Calibri" pitchFamily="34" charset="0"/>
              <a:cs typeface="Calibri" pitchFamily="34" charset="0"/>
              <a:hlinkClick r:id="rId2"/>
            </a:endParaRPr>
          </a:p>
          <a:p>
            <a:pPr marL="0" indent="0">
              <a:buNone/>
            </a:pPr>
            <a:endParaRPr lang="it-IT" sz="1400" dirty="0">
              <a:latin typeface="Calibri" pitchFamily="34" charset="0"/>
              <a:cs typeface="Calibri" pitchFamily="34" charset="0"/>
              <a:hlinkClick r:id="rId2"/>
            </a:endParaRPr>
          </a:p>
          <a:p>
            <a:pPr marL="0" indent="0">
              <a:buNone/>
            </a:pPr>
            <a:r>
              <a:rPr lang="it-IT" sz="1400" dirty="0" smtClean="0">
                <a:latin typeface="Calibri" pitchFamily="34" charset="0"/>
                <a:cs typeface="Calibri" pitchFamily="34" charset="0"/>
                <a:hlinkClick r:id="rId2"/>
              </a:rPr>
              <a:t>https</a:t>
            </a:r>
            <a:r>
              <a:rPr lang="it-IT" sz="1400" dirty="0">
                <a:latin typeface="Calibri" pitchFamily="34" charset="0"/>
                <a:cs typeface="Calibri" pitchFamily="34" charset="0"/>
                <a:hlinkClick r:id="rId2"/>
              </a:rPr>
              <a:t>://</a:t>
            </a:r>
            <a:r>
              <a:rPr lang="it-IT" sz="1400" dirty="0" smtClean="0">
                <a:latin typeface="Calibri" pitchFamily="34" charset="0"/>
                <a:cs typeface="Calibri" pitchFamily="34" charset="0"/>
                <a:hlinkClick r:id="rId2"/>
              </a:rPr>
              <a:t>www.idem.garr.it/index.php/it/informazioni-tecniche/147-installazione-di-un-service-provider-shibboleth-v2-con-debian</a:t>
            </a:r>
            <a:endParaRPr lang="it-IT" sz="1400" dirty="0" smtClean="0">
              <a:latin typeface="Calibri" pitchFamily="34" charset="0"/>
              <a:cs typeface="Calibri" pitchFamily="34" charset="0"/>
            </a:endParaRPr>
          </a:p>
          <a:p>
            <a:pPr marL="0" indent="0">
              <a:buNone/>
            </a:pPr>
            <a:endParaRPr lang="it-IT" sz="1400" dirty="0" smtClean="0"/>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63680" y="764702"/>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Installazione</a:t>
            </a:r>
            <a:endParaRPr lang="it-IT" sz="1800" b="1" i="1" dirty="0">
              <a:latin typeface="Calibri" pitchFamily="34" charset="0"/>
              <a:cs typeface="Calibri" pitchFamily="34" charset="0"/>
            </a:endParaRPr>
          </a:p>
        </p:txBody>
      </p:sp>
      <p:pic>
        <p:nvPicPr>
          <p:cNvPr id="2" name="Immagin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469" y="4077072"/>
            <a:ext cx="7869686" cy="1327857"/>
          </a:xfrm>
          <a:prstGeom prst="rect">
            <a:avLst/>
          </a:prstGeom>
          <a:scene3d>
            <a:camera prst="perspectiveAbove"/>
            <a:lightRig rig="threePt" dir="t"/>
          </a:scene3d>
        </p:spPr>
      </p:pic>
      <p:sp>
        <p:nvSpPr>
          <p:cNvPr id="8" name="Segnaposto piè di pagina 3"/>
          <p:cNvSpPr txBox="1">
            <a:spLocks/>
          </p:cNvSpPr>
          <p:nvPr/>
        </p:nvSpPr>
        <p:spPr bwMode="auto">
          <a:xfrm>
            <a:off x="4436714" y="6508750"/>
            <a:ext cx="4599336" cy="307777"/>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defPPr>
              <a:defRPr lang="en-US"/>
            </a:defPPr>
            <a:lvl1pPr algn="r" rtl="0" fontAlgn="base">
              <a:spcBef>
                <a:spcPct val="0"/>
              </a:spcBef>
              <a:spcAft>
                <a:spcPct val="0"/>
              </a:spcAft>
              <a:defRPr sz="1400" kern="1200">
                <a:solidFill>
                  <a:srgbClr val="FF6600"/>
                </a:solidFill>
                <a:latin typeface="Calibri" pitchFamily="34" charset="0"/>
                <a:ea typeface="+mn-ea"/>
                <a:cs typeface="Calibri" pitchFamily="34" charset="0"/>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defRPr/>
            </a:pPr>
            <a:r>
              <a:rPr lang="en-US" smtClean="0"/>
              <a:t>Stefano Gargiulo – GARR (stefano.gargiulo@garr.it)</a:t>
            </a:r>
            <a:endParaRPr lang="en-US" dirty="0"/>
          </a:p>
        </p:txBody>
      </p:sp>
      <p:sp>
        <p:nvSpPr>
          <p:cNvPr id="11"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38</a:t>
            </a:fld>
            <a:endParaRPr lang="en-US" sz="1400" dirty="0">
              <a:solidFill>
                <a:srgbClr val="FF6600"/>
              </a:solidFill>
              <a:latin typeface="Lucida Sans" charset="0"/>
            </a:endParaRPr>
          </a:p>
        </p:txBody>
      </p:sp>
    </p:spTree>
    <p:extLst>
      <p:ext uri="{BB962C8B-B14F-4D97-AF65-F5344CB8AC3E}">
        <p14:creationId xmlns:p14="http://schemas.microsoft.com/office/powerpoint/2010/main" val="24066951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8"/>
          <p:cNvSpPr>
            <a:spLocks noGrp="1"/>
          </p:cNvSpPr>
          <p:nvPr>
            <p:ph type="title"/>
          </p:nvPr>
        </p:nvSpPr>
        <p:spPr>
          <a:xfrm>
            <a:off x="467544" y="332656"/>
            <a:ext cx="8218488" cy="1143000"/>
          </a:xfrm>
        </p:spPr>
        <p:txBody>
          <a:bodyPr/>
          <a:lstStyle/>
          <a:p>
            <a:endParaRPr lang="it-IT"/>
          </a:p>
        </p:txBody>
      </p:sp>
      <p:sp>
        <p:nvSpPr>
          <p:cNvPr id="10" name="Segnaposto contenuto 9"/>
          <p:cNvSpPr>
            <a:spLocks noGrp="1"/>
          </p:cNvSpPr>
          <p:nvPr>
            <p:ph idx="1"/>
          </p:nvPr>
        </p:nvSpPr>
        <p:spPr/>
        <p:txBody>
          <a:bodyPr/>
          <a:lstStyle/>
          <a:p>
            <a:pPr marL="57150" indent="0">
              <a:buNone/>
            </a:pPr>
            <a:r>
              <a:rPr lang="it-IT" sz="3200" b="1" dirty="0" smtClean="0"/>
              <a:t>2. </a:t>
            </a:r>
            <a:r>
              <a:rPr lang="it-IT" sz="2800" dirty="0" smtClean="0"/>
              <a:t>Configurare un SP Shibboleth nei confronti della federazione</a:t>
            </a:r>
          </a:p>
          <a:p>
            <a:pPr marL="800100" lvl="1"/>
            <a:r>
              <a:rPr lang="it-IT" sz="2400" dirty="0" err="1" smtClean="0">
                <a:latin typeface="Calibri" pitchFamily="34" charset="0"/>
                <a:cs typeface="Calibri" pitchFamily="34" charset="0"/>
              </a:rPr>
              <a:t>EntityID</a:t>
            </a:r>
            <a:r>
              <a:rPr lang="it-IT" sz="2400" dirty="0" smtClean="0">
                <a:latin typeface="Calibri" pitchFamily="34" charset="0"/>
                <a:cs typeface="Calibri" pitchFamily="34" charset="0"/>
              </a:rPr>
              <a:t>, Metadati e </a:t>
            </a:r>
            <a:r>
              <a:rPr lang="it-IT" sz="2400" dirty="0" err="1" smtClean="0">
                <a:latin typeface="Calibri" pitchFamily="34" charset="0"/>
                <a:cs typeface="Calibri" pitchFamily="34" charset="0"/>
              </a:rPr>
              <a:t>Discovery</a:t>
            </a:r>
            <a:r>
              <a:rPr lang="it-IT" sz="2400" dirty="0" smtClean="0">
                <a:latin typeface="Calibri" pitchFamily="34" charset="0"/>
                <a:cs typeface="Calibri" pitchFamily="34" charset="0"/>
              </a:rPr>
              <a:t> Service </a:t>
            </a:r>
          </a:p>
          <a:p>
            <a:pPr marL="1200150" lvl="2"/>
            <a:r>
              <a:rPr lang="it-IT" sz="1600" dirty="0" smtClean="0">
                <a:latin typeface="Calibri" pitchFamily="34" charset="0"/>
                <a:cs typeface="Calibri" pitchFamily="34" charset="0"/>
              </a:rPr>
              <a:t>Vedere: </a:t>
            </a:r>
            <a:r>
              <a:rPr lang="it-IT" sz="1600" dirty="0">
                <a:latin typeface="Calibri" pitchFamily="34" charset="0"/>
                <a:cs typeface="Calibri" pitchFamily="34" charset="0"/>
                <a:hlinkClick r:id="rId2"/>
              </a:rPr>
              <a:t>https://</a:t>
            </a:r>
            <a:r>
              <a:rPr lang="it-IT" sz="1600" dirty="0" smtClean="0">
                <a:latin typeface="Calibri" pitchFamily="34" charset="0"/>
                <a:cs typeface="Calibri" pitchFamily="34" charset="0"/>
                <a:hlinkClick r:id="rId2"/>
              </a:rPr>
              <a:t>www.idem.garr.it/index.php/it/informazioni-tecniche/147-installazione-di-un-service-provider-shibboleth-v2-con-debian</a:t>
            </a:r>
            <a:endParaRPr lang="it-IT" sz="1600" dirty="0" smtClean="0">
              <a:latin typeface="Calibri" pitchFamily="34" charset="0"/>
              <a:cs typeface="Calibri" pitchFamily="34" charset="0"/>
            </a:endParaRPr>
          </a:p>
          <a:p>
            <a:pPr lvl="1"/>
            <a:r>
              <a:rPr lang="it-IT" sz="2400" dirty="0" err="1" smtClean="0">
                <a:latin typeface="Calibri" pitchFamily="34" charset="0"/>
                <a:cs typeface="Calibri" pitchFamily="34" charset="0"/>
              </a:rPr>
              <a:t>Mapping</a:t>
            </a:r>
            <a:r>
              <a:rPr lang="it-IT" sz="2400" dirty="0" smtClean="0">
                <a:latin typeface="Calibri" pitchFamily="34" charset="0"/>
                <a:cs typeface="Calibri" pitchFamily="34" charset="0"/>
              </a:rPr>
              <a:t> degli attributi </a:t>
            </a:r>
          </a:p>
          <a:p>
            <a:pPr lvl="2"/>
            <a:r>
              <a:rPr lang="it-IT" sz="1800" dirty="0" smtClean="0">
                <a:latin typeface="Calibri" pitchFamily="34" charset="0"/>
                <a:cs typeface="Calibri" pitchFamily="34" charset="0"/>
              </a:rPr>
              <a:t>Serve ad associare attributi ricevuti dalla federazione a variabili di sessione (Info sull'identità e ruoli dell’utente)</a:t>
            </a:r>
          </a:p>
          <a:p>
            <a:pPr lvl="2"/>
            <a:r>
              <a:rPr lang="it-IT" sz="1800" dirty="0" smtClean="0">
                <a:latin typeface="Calibri" pitchFamily="34" charset="0"/>
                <a:cs typeface="Calibri" pitchFamily="34" charset="0"/>
              </a:rPr>
              <a:t>Attributi disponibili: </a:t>
            </a:r>
            <a:r>
              <a:rPr lang="it-IT" sz="1400" dirty="0">
                <a:latin typeface="Calibri" pitchFamily="34" charset="0"/>
                <a:cs typeface="Calibri" pitchFamily="34" charset="0"/>
                <a:hlinkClick r:id="rId3"/>
              </a:rPr>
              <a:t>https://</a:t>
            </a:r>
            <a:r>
              <a:rPr lang="it-IT" sz="1400" dirty="0" smtClean="0">
                <a:latin typeface="Calibri" pitchFamily="34" charset="0"/>
                <a:cs typeface="Calibri" pitchFamily="34" charset="0"/>
                <a:hlinkClick r:id="rId3"/>
              </a:rPr>
              <a:t>www.idem.garr.it/index.php/en/technical-information-idem/attributes-idem</a:t>
            </a:r>
            <a:endParaRPr lang="it-IT" sz="1400" dirty="0" smtClean="0">
              <a:latin typeface="Calibri" pitchFamily="34" charset="0"/>
              <a:cs typeface="Calibri" pitchFamily="34" charset="0"/>
            </a:endParaRPr>
          </a:p>
          <a:p>
            <a:pPr lvl="2"/>
            <a:r>
              <a:rPr lang="it-IT" sz="1600" dirty="0" smtClean="0">
                <a:latin typeface="Calibri" pitchFamily="34" charset="0"/>
                <a:cs typeface="Calibri" pitchFamily="34" charset="0"/>
              </a:rPr>
              <a:t>How to: </a:t>
            </a:r>
            <a:r>
              <a:rPr lang="it-IT" sz="1600" b="1" u="sng" dirty="0" smtClean="0">
                <a:latin typeface="Calibri" pitchFamily="34" charset="0"/>
                <a:cs typeface="Calibri" pitchFamily="34" charset="0"/>
              </a:rPr>
              <a:t>decidere quali attributi servono alla nostra applicazione </a:t>
            </a:r>
            <a:r>
              <a:rPr lang="it-IT" sz="1600" dirty="0" smtClean="0">
                <a:latin typeface="Calibri" pitchFamily="34" charset="0"/>
                <a:cs typeface="Calibri" pitchFamily="34" charset="0"/>
              </a:rPr>
              <a:t>e poi seguire le guide Shibboleth su come configurare attribute-map.xml (il supporto dello staff tecnico IDEM è sempre disponibile)</a:t>
            </a:r>
          </a:p>
          <a:p>
            <a:pPr lvl="2"/>
            <a:endParaRPr lang="it-IT" sz="2200" dirty="0"/>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63680" y="764702"/>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Configurazione (Fed. side)</a:t>
            </a:r>
            <a:endParaRPr lang="it-IT" sz="1800" b="1" i="1" dirty="0">
              <a:latin typeface="Calibri" pitchFamily="34" charset="0"/>
              <a:cs typeface="Calibri" pitchFamily="34" charset="0"/>
            </a:endParaRPr>
          </a:p>
        </p:txBody>
      </p:sp>
      <p:sp>
        <p:nvSpPr>
          <p:cNvPr id="7" name="Segnaposto piè di pagina 3"/>
          <p:cNvSpPr txBox="1">
            <a:spLocks/>
          </p:cNvSpPr>
          <p:nvPr/>
        </p:nvSpPr>
        <p:spPr bwMode="auto">
          <a:xfrm>
            <a:off x="4436714" y="6508750"/>
            <a:ext cx="4599336" cy="307777"/>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defPPr>
              <a:defRPr lang="en-US"/>
            </a:defPPr>
            <a:lvl1pPr algn="r" rtl="0" fontAlgn="base">
              <a:spcBef>
                <a:spcPct val="0"/>
              </a:spcBef>
              <a:spcAft>
                <a:spcPct val="0"/>
              </a:spcAft>
              <a:defRPr sz="1400" kern="1200">
                <a:solidFill>
                  <a:srgbClr val="FF6600"/>
                </a:solidFill>
                <a:latin typeface="Calibri" pitchFamily="34" charset="0"/>
                <a:ea typeface="+mn-ea"/>
                <a:cs typeface="Calibri" pitchFamily="34" charset="0"/>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defRPr/>
            </a:pPr>
            <a:r>
              <a:rPr lang="en-US" smtClean="0"/>
              <a:t>Stefano Gargiulo – GARR (stefano.gargiulo@garr.it)</a:t>
            </a:r>
            <a:endParaRPr lang="en-US" dirty="0"/>
          </a:p>
        </p:txBody>
      </p:sp>
      <p:sp>
        <p:nvSpPr>
          <p:cNvPr id="8"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39</a:t>
            </a:fld>
            <a:endParaRPr lang="en-US" sz="1400" dirty="0">
              <a:solidFill>
                <a:srgbClr val="FF6600"/>
              </a:solidFill>
              <a:latin typeface="Lucida Sans" charset="0"/>
            </a:endParaRPr>
          </a:p>
        </p:txBody>
      </p:sp>
    </p:spTree>
    <p:extLst>
      <p:ext uri="{BB962C8B-B14F-4D97-AF65-F5344CB8AC3E}">
        <p14:creationId xmlns:p14="http://schemas.microsoft.com/office/powerpoint/2010/main" val="11733726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539552" y="908721"/>
            <a:ext cx="7992888" cy="1152128"/>
          </a:xfrm>
        </p:spPr>
        <p:txBody>
          <a:bodyPr/>
          <a:lstStyle/>
          <a:p>
            <a:pPr eaLnBrk="1" hangingPunct="1"/>
            <a:r>
              <a:rPr lang="it-IT" dirty="0" smtClean="0">
                <a:latin typeface="Calibri" pitchFamily="34" charset="0"/>
                <a:cs typeface="Calibri" pitchFamily="34" charset="0"/>
              </a:rPr>
              <a:t>L’identità digitale è un concetto delicato</a:t>
            </a:r>
          </a:p>
        </p:txBody>
      </p:sp>
      <p:sp>
        <p:nvSpPr>
          <p:cNvPr id="22531" name="Text Box 5"/>
          <p:cNvSpPr txBox="1">
            <a:spLocks noChangeArrowheads="1"/>
          </p:cNvSpPr>
          <p:nvPr/>
        </p:nvSpPr>
        <p:spPr bwMode="auto">
          <a:xfrm>
            <a:off x="7452320" y="5805264"/>
            <a:ext cx="1325562" cy="639762"/>
          </a:xfrm>
          <a:prstGeom prst="rect">
            <a:avLst/>
          </a:prstGeom>
          <a:noFill/>
          <a:ln>
            <a:noFill/>
          </a:ln>
          <a:effectLst/>
          <a:extLst>
            <a:ext uri="{909E8E84-426E-40DD-AFC4-6F175D3DCCD1}">
              <a14:hiddenFill xmlns:a14="http://schemas.microsoft.com/office/drawing/2010/main">
                <a:solidFill>
                  <a:srgbClr val="0099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AU" sz="1200" dirty="0"/>
              <a:t>Peter Steiner, </a:t>
            </a:r>
          </a:p>
          <a:p>
            <a:pPr eaLnBrk="1" hangingPunct="1"/>
            <a:r>
              <a:rPr lang="en-AU" sz="1200" dirty="0"/>
              <a:t>The New Yorker,</a:t>
            </a:r>
          </a:p>
          <a:p>
            <a:pPr eaLnBrk="1" hangingPunct="1"/>
            <a:r>
              <a:rPr lang="en-AU" sz="1200" dirty="0"/>
              <a:t>5 July 1993</a:t>
            </a:r>
          </a:p>
        </p:txBody>
      </p:sp>
      <p:pic>
        <p:nvPicPr>
          <p:cNvPr id="22532" name="Picture 6" descr="nobodyknowsyoureadogontheintern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1757741"/>
            <a:ext cx="4392140" cy="4440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egnaposto numero diapositiva 4"/>
          <p:cNvSpPr txBox="1">
            <a:spLocks/>
          </p:cNvSpPr>
          <p:nvPr/>
        </p:nvSpPr>
        <p:spPr bwMode="auto">
          <a:xfrm>
            <a:off x="323850" y="6536700"/>
            <a:ext cx="298450" cy="307975"/>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128"/>
                <a:cs typeface="Calibri" pitchFamily="34" charset="0"/>
              </a:defRPr>
            </a:lvl1pPr>
            <a:lvl2pPr marL="37931725" indent="-37474525" algn="l" rtl="0" eaLnBrk="0" fontAlgn="base" hangingPunct="0">
              <a:spcBef>
                <a:spcPct val="0"/>
              </a:spcBef>
              <a:spcAft>
                <a:spcPct val="0"/>
              </a:spcAft>
              <a:defRPr sz="2400"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mn-cs"/>
              </a:defRPr>
            </a:lvl5pPr>
            <a:lvl6pPr marL="457200" algn="l" defTabSz="914400" rtl="0" eaLnBrk="0" fontAlgn="base" latinLnBrk="0" hangingPunct="0">
              <a:spcBef>
                <a:spcPct val="0"/>
              </a:spcBef>
              <a:spcAft>
                <a:spcPct val="0"/>
              </a:spcAft>
              <a:defRPr sz="2400" kern="1200">
                <a:solidFill>
                  <a:schemeClr val="tx1"/>
                </a:solidFill>
                <a:latin typeface="Arial" charset="0"/>
                <a:ea typeface="ＭＳ Ｐゴシック" charset="-128"/>
                <a:cs typeface="+mn-cs"/>
              </a:defRPr>
            </a:lvl6pPr>
            <a:lvl7pPr marL="914400" algn="l" defTabSz="914400" rtl="0" eaLnBrk="0" fontAlgn="base" latinLnBrk="0" hangingPunct="0">
              <a:spcBef>
                <a:spcPct val="0"/>
              </a:spcBef>
              <a:spcAft>
                <a:spcPct val="0"/>
              </a:spcAft>
              <a:defRPr sz="2400" kern="1200">
                <a:solidFill>
                  <a:schemeClr val="tx1"/>
                </a:solidFill>
                <a:latin typeface="Arial" charset="0"/>
                <a:ea typeface="ＭＳ Ｐゴシック" charset="-128"/>
                <a:cs typeface="+mn-cs"/>
              </a:defRPr>
            </a:lvl7pPr>
            <a:lvl8pPr marL="1371600" algn="l" defTabSz="914400" rtl="0" eaLnBrk="0" fontAlgn="base" latinLnBrk="0" hangingPunct="0">
              <a:spcBef>
                <a:spcPct val="0"/>
              </a:spcBef>
              <a:spcAft>
                <a:spcPct val="0"/>
              </a:spcAft>
              <a:defRPr sz="2400" kern="1200">
                <a:solidFill>
                  <a:schemeClr val="tx1"/>
                </a:solidFill>
                <a:latin typeface="Arial" charset="0"/>
                <a:ea typeface="ＭＳ Ｐゴシック" charset="-128"/>
                <a:cs typeface="+mn-cs"/>
              </a:defRPr>
            </a:lvl8pPr>
            <a:lvl9pPr marL="1828800" algn="l" defTabSz="914400" rtl="0" eaLnBrk="0" fontAlgn="base" latinLnBrk="0" hangingPunct="0">
              <a:spcBef>
                <a:spcPct val="0"/>
              </a:spcBef>
              <a:spcAft>
                <a:spcPct val="0"/>
              </a:spcAft>
              <a:defRPr sz="2400" kern="1200">
                <a:solidFill>
                  <a:schemeClr val="tx1"/>
                </a:solidFill>
                <a:latin typeface="Arial" charset="0"/>
                <a:ea typeface="ＭＳ Ｐゴシック" charset="-128"/>
                <a:cs typeface="+mn-cs"/>
              </a:defRPr>
            </a:lvl9pPr>
          </a:lstStyle>
          <a:p>
            <a:pPr eaLnBrk="1" hangingPunct="1"/>
            <a:fld id="{677D1955-0065-4168-A304-3FCBBA45487F}" type="slidenum">
              <a:rPr lang="en-US" sz="1400" smtClean="0">
                <a:solidFill>
                  <a:srgbClr val="FF6600"/>
                </a:solidFill>
                <a:latin typeface="Lucida Sans" charset="0"/>
              </a:rPr>
              <a:pPr eaLnBrk="1" hangingPunct="1"/>
              <a:t>4</a:t>
            </a:fld>
            <a:endParaRPr lang="en-US" sz="1400" dirty="0">
              <a:solidFill>
                <a:srgbClr val="FF6600"/>
              </a:solidFill>
              <a:latin typeface="Lucida Sans" charset="0"/>
            </a:endParaRPr>
          </a:p>
        </p:txBody>
      </p:sp>
      <p:pic>
        <p:nvPicPr>
          <p:cNvPr id="2" name="Immagin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96" y="6525344"/>
            <a:ext cx="290199" cy="273616"/>
          </a:xfrm>
          <a:prstGeom prst="rect">
            <a:avLst/>
          </a:prstGeom>
        </p:spPr>
      </p:pic>
    </p:spTree>
    <p:extLst>
      <p:ext uri="{BB962C8B-B14F-4D97-AF65-F5344CB8AC3E}">
        <p14:creationId xmlns:p14="http://schemas.microsoft.com/office/powerpoint/2010/main" val="9757480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8"/>
          <p:cNvSpPr>
            <a:spLocks noGrp="1"/>
          </p:cNvSpPr>
          <p:nvPr>
            <p:ph type="title"/>
          </p:nvPr>
        </p:nvSpPr>
        <p:spPr>
          <a:xfrm>
            <a:off x="467544" y="332656"/>
            <a:ext cx="8218488" cy="1143000"/>
          </a:xfrm>
        </p:spPr>
        <p:txBody>
          <a:bodyPr/>
          <a:lstStyle/>
          <a:p>
            <a:endParaRPr lang="it-IT"/>
          </a:p>
        </p:txBody>
      </p:sp>
      <p:sp>
        <p:nvSpPr>
          <p:cNvPr id="10" name="Segnaposto contenuto 9"/>
          <p:cNvSpPr>
            <a:spLocks noGrp="1"/>
          </p:cNvSpPr>
          <p:nvPr>
            <p:ph idx="1"/>
          </p:nvPr>
        </p:nvSpPr>
        <p:spPr/>
        <p:txBody>
          <a:bodyPr/>
          <a:lstStyle/>
          <a:p>
            <a:pPr marL="57150" indent="0">
              <a:buNone/>
            </a:pPr>
            <a:r>
              <a:rPr lang="it-IT" sz="3200" b="1" dirty="0"/>
              <a:t>3</a:t>
            </a:r>
            <a:r>
              <a:rPr lang="it-IT" sz="3200" b="1" dirty="0" smtClean="0"/>
              <a:t>. </a:t>
            </a:r>
            <a:r>
              <a:rPr lang="it-IT" sz="2800" dirty="0" smtClean="0"/>
              <a:t>Configurare un SP Shibboleth nei confronti dell’applicazione</a:t>
            </a:r>
          </a:p>
          <a:p>
            <a:pPr marL="800100" lvl="1"/>
            <a:r>
              <a:rPr lang="it-IT" sz="2400" dirty="0" smtClean="0">
                <a:latin typeface="Calibri" pitchFamily="34" charset="0"/>
                <a:cs typeface="Calibri" pitchFamily="34" charset="0"/>
              </a:rPr>
              <a:t>Apache</a:t>
            </a:r>
          </a:p>
          <a:p>
            <a:pPr marL="1200150" lvl="2"/>
            <a:r>
              <a:rPr lang="it-IT" sz="1600" dirty="0" smtClean="0">
                <a:latin typeface="Calibri" pitchFamily="34" charset="0"/>
                <a:cs typeface="Calibri" pitchFamily="34" charset="0"/>
              </a:rPr>
              <a:t>Abilitare il modulo Shibboleth </a:t>
            </a:r>
          </a:p>
          <a:p>
            <a:pPr marL="1200150" lvl="2"/>
            <a:endParaRPr lang="it-IT" sz="1600" dirty="0">
              <a:latin typeface="Calibri" pitchFamily="34" charset="0"/>
              <a:cs typeface="Calibri" pitchFamily="34" charset="0"/>
            </a:endParaRPr>
          </a:p>
          <a:p>
            <a:pPr marL="971550" lvl="2" indent="0">
              <a:buNone/>
            </a:pPr>
            <a:endParaRPr lang="it-IT" sz="1600" dirty="0" smtClean="0">
              <a:latin typeface="Calibri" pitchFamily="34" charset="0"/>
              <a:cs typeface="Calibri" pitchFamily="34" charset="0"/>
            </a:endParaRPr>
          </a:p>
          <a:p>
            <a:pPr marL="1657350" lvl="3"/>
            <a:endParaRPr lang="it-IT" sz="1200" dirty="0" smtClean="0">
              <a:latin typeface="Calibri" pitchFamily="34" charset="0"/>
              <a:cs typeface="Calibri" pitchFamily="34" charset="0"/>
            </a:endParaRPr>
          </a:p>
          <a:p>
            <a:pPr lvl="1"/>
            <a:r>
              <a:rPr lang="it-IT" sz="2400" dirty="0" smtClean="0">
                <a:latin typeface="Calibri" pitchFamily="34" charset="0"/>
                <a:cs typeface="Calibri" pitchFamily="34" charset="0"/>
              </a:rPr>
              <a:t>Apache/Applicazione</a:t>
            </a:r>
          </a:p>
          <a:p>
            <a:pPr lvl="2"/>
            <a:r>
              <a:rPr lang="it-IT" sz="1800" dirty="0" smtClean="0">
                <a:latin typeface="Calibri" pitchFamily="34" charset="0"/>
                <a:cs typeface="Calibri" pitchFamily="34" charset="0"/>
              </a:rPr>
              <a:t>In un .</a:t>
            </a:r>
            <a:r>
              <a:rPr lang="it-IT" sz="1800" dirty="0" err="1" smtClean="0">
                <a:latin typeface="Calibri" pitchFamily="34" charset="0"/>
                <a:cs typeface="Calibri" pitchFamily="34" charset="0"/>
              </a:rPr>
              <a:t>htaccess</a:t>
            </a:r>
            <a:r>
              <a:rPr lang="it-IT" sz="1800" dirty="0" smtClean="0">
                <a:latin typeface="Calibri" pitchFamily="34" charset="0"/>
                <a:cs typeface="Calibri" pitchFamily="34" charset="0"/>
              </a:rPr>
              <a:t> o nel file di configurazione del </a:t>
            </a:r>
            <a:r>
              <a:rPr lang="it-IT" sz="1800" dirty="0" err="1" smtClean="0">
                <a:latin typeface="Calibri" pitchFamily="34" charset="0"/>
                <a:cs typeface="Calibri" pitchFamily="34" charset="0"/>
              </a:rPr>
              <a:t>virtual</a:t>
            </a:r>
            <a:r>
              <a:rPr lang="it-IT" sz="1800" dirty="0" smtClean="0">
                <a:latin typeface="Calibri" pitchFamily="34" charset="0"/>
                <a:cs typeface="Calibri" pitchFamily="34" charset="0"/>
              </a:rPr>
              <a:t> </a:t>
            </a:r>
            <a:r>
              <a:rPr lang="it-IT" sz="1800" dirty="0" err="1" smtClean="0">
                <a:latin typeface="Calibri" pitchFamily="34" charset="0"/>
                <a:cs typeface="Calibri" pitchFamily="34" charset="0"/>
              </a:rPr>
              <a:t>host</a:t>
            </a:r>
            <a:r>
              <a:rPr lang="it-IT" sz="1800" dirty="0" smtClean="0">
                <a:latin typeface="Calibri" pitchFamily="34" charset="0"/>
                <a:cs typeface="Calibri" pitchFamily="34" charset="0"/>
              </a:rPr>
              <a:t>:</a:t>
            </a:r>
          </a:p>
          <a:p>
            <a:pPr marL="1371600" lvl="3" indent="0">
              <a:buNone/>
            </a:pPr>
            <a:endParaRPr lang="it-IT" sz="1200" dirty="0" smtClean="0">
              <a:latin typeface="Calibri" pitchFamily="34" charset="0"/>
              <a:cs typeface="Calibri" pitchFamily="34" charset="0"/>
            </a:endParaRPr>
          </a:p>
          <a:p>
            <a:pPr lvl="2"/>
            <a:endParaRPr lang="it-IT" sz="2200" dirty="0"/>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63680" y="764702"/>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Configurazione (</a:t>
            </a:r>
            <a:r>
              <a:rPr lang="it-IT" sz="1800" b="1" i="1" dirty="0" err="1" smtClean="0">
                <a:latin typeface="Calibri" pitchFamily="34" charset="0"/>
                <a:cs typeface="Calibri" pitchFamily="34" charset="0"/>
              </a:rPr>
              <a:t>App</a:t>
            </a:r>
            <a:r>
              <a:rPr lang="it-IT" sz="1800" b="1" i="1" dirty="0" smtClean="0">
                <a:latin typeface="Calibri" pitchFamily="34" charset="0"/>
                <a:cs typeface="Calibri" pitchFamily="34" charset="0"/>
              </a:rPr>
              <a:t>. side)</a:t>
            </a:r>
            <a:endParaRPr lang="it-IT" sz="1800" b="1" i="1" dirty="0">
              <a:latin typeface="Calibri" pitchFamily="34" charset="0"/>
              <a:cs typeface="Calibri" pitchFamily="34" charset="0"/>
            </a:endParaRPr>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3284984"/>
            <a:ext cx="3884534" cy="6618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5896" y="5217574"/>
            <a:ext cx="4946779" cy="1022653"/>
          </a:xfrm>
          <a:prstGeom prst="rect">
            <a:avLst/>
          </a:prstGeom>
          <a:ln>
            <a:noFill/>
          </a:ln>
          <a:effectLst>
            <a:outerShdw blurRad="292100" dist="139700" dir="2700000" algn="tl" rotWithShape="0">
              <a:srgbClr val="333333">
                <a:alpha val="65000"/>
              </a:srgbClr>
            </a:outerShdw>
          </a:effectLst>
        </p:spPr>
      </p:pic>
      <p:sp>
        <p:nvSpPr>
          <p:cNvPr id="11" name="Segnaposto piè di pagina 3"/>
          <p:cNvSpPr txBox="1">
            <a:spLocks/>
          </p:cNvSpPr>
          <p:nvPr/>
        </p:nvSpPr>
        <p:spPr bwMode="auto">
          <a:xfrm>
            <a:off x="4436714" y="6508750"/>
            <a:ext cx="4599336" cy="307777"/>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defPPr>
              <a:defRPr lang="en-US"/>
            </a:defPPr>
            <a:lvl1pPr algn="r" rtl="0" fontAlgn="base">
              <a:spcBef>
                <a:spcPct val="0"/>
              </a:spcBef>
              <a:spcAft>
                <a:spcPct val="0"/>
              </a:spcAft>
              <a:defRPr sz="1400" kern="1200">
                <a:solidFill>
                  <a:srgbClr val="FF6600"/>
                </a:solidFill>
                <a:latin typeface="Calibri" pitchFamily="34" charset="0"/>
                <a:ea typeface="+mn-ea"/>
                <a:cs typeface="Calibri" pitchFamily="34" charset="0"/>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defRPr/>
            </a:pPr>
            <a:r>
              <a:rPr lang="en-US" smtClean="0"/>
              <a:t>Stefano Gargiulo – GARR (stefano.gargiulo@garr.it)</a:t>
            </a:r>
            <a:endParaRPr lang="en-US" dirty="0"/>
          </a:p>
        </p:txBody>
      </p:sp>
      <p:sp>
        <p:nvSpPr>
          <p:cNvPr id="12" name="Segnaposto numero diapositiva 4"/>
          <p:cNvSpPr txBox="1">
            <a:spLocks/>
          </p:cNvSpPr>
          <p:nvPr/>
        </p:nvSpPr>
        <p:spPr bwMode="auto">
          <a:xfrm>
            <a:off x="323850" y="6524625"/>
            <a:ext cx="298450" cy="307975"/>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128"/>
                <a:cs typeface="Calibri" pitchFamily="34" charset="0"/>
              </a:defRPr>
            </a:lvl1pPr>
            <a:lvl2pPr marL="37931725" indent="-37474525" algn="l" rtl="0" eaLnBrk="0" fontAlgn="base" hangingPunct="0">
              <a:spcBef>
                <a:spcPct val="0"/>
              </a:spcBef>
              <a:spcAft>
                <a:spcPct val="0"/>
              </a:spcAft>
              <a:defRPr sz="2400"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mn-cs"/>
              </a:defRPr>
            </a:lvl5pPr>
            <a:lvl6pPr marL="457200" algn="l" defTabSz="914400" rtl="0" eaLnBrk="0" fontAlgn="base" latinLnBrk="0" hangingPunct="0">
              <a:spcBef>
                <a:spcPct val="0"/>
              </a:spcBef>
              <a:spcAft>
                <a:spcPct val="0"/>
              </a:spcAft>
              <a:defRPr sz="2400" kern="1200">
                <a:solidFill>
                  <a:schemeClr val="tx1"/>
                </a:solidFill>
                <a:latin typeface="Arial" charset="0"/>
                <a:ea typeface="ＭＳ Ｐゴシック" charset="-128"/>
                <a:cs typeface="+mn-cs"/>
              </a:defRPr>
            </a:lvl6pPr>
            <a:lvl7pPr marL="914400" algn="l" defTabSz="914400" rtl="0" eaLnBrk="0" fontAlgn="base" latinLnBrk="0" hangingPunct="0">
              <a:spcBef>
                <a:spcPct val="0"/>
              </a:spcBef>
              <a:spcAft>
                <a:spcPct val="0"/>
              </a:spcAft>
              <a:defRPr sz="2400" kern="1200">
                <a:solidFill>
                  <a:schemeClr val="tx1"/>
                </a:solidFill>
                <a:latin typeface="Arial" charset="0"/>
                <a:ea typeface="ＭＳ Ｐゴシック" charset="-128"/>
                <a:cs typeface="+mn-cs"/>
              </a:defRPr>
            </a:lvl7pPr>
            <a:lvl8pPr marL="1371600" algn="l" defTabSz="914400" rtl="0" eaLnBrk="0" fontAlgn="base" latinLnBrk="0" hangingPunct="0">
              <a:spcBef>
                <a:spcPct val="0"/>
              </a:spcBef>
              <a:spcAft>
                <a:spcPct val="0"/>
              </a:spcAft>
              <a:defRPr sz="2400" kern="1200">
                <a:solidFill>
                  <a:schemeClr val="tx1"/>
                </a:solidFill>
                <a:latin typeface="Arial" charset="0"/>
                <a:ea typeface="ＭＳ Ｐゴシック" charset="-128"/>
                <a:cs typeface="+mn-cs"/>
              </a:defRPr>
            </a:lvl8pPr>
            <a:lvl9pPr marL="1828800" algn="l" defTabSz="914400" rtl="0" eaLnBrk="0" fontAlgn="base" latinLnBrk="0" hangingPunct="0">
              <a:spcBef>
                <a:spcPct val="0"/>
              </a:spcBef>
              <a:spcAft>
                <a:spcPct val="0"/>
              </a:spcAft>
              <a:defRPr sz="2400" kern="1200">
                <a:solidFill>
                  <a:schemeClr val="tx1"/>
                </a:solidFill>
                <a:latin typeface="Arial" charset="0"/>
                <a:ea typeface="ＭＳ Ｐゴシック" charset="-128"/>
                <a:cs typeface="+mn-cs"/>
              </a:defRPr>
            </a:lvl9pPr>
          </a:lstStyle>
          <a:p>
            <a:pPr eaLnBrk="1" hangingPunct="1"/>
            <a:fld id="{677D1955-0065-4168-A304-3FCBBA45487F}" type="slidenum">
              <a:rPr lang="en-US" sz="1400" smtClean="0">
                <a:solidFill>
                  <a:srgbClr val="FF6600"/>
                </a:solidFill>
                <a:latin typeface="Lucida Sans" charset="0"/>
              </a:rPr>
              <a:pPr eaLnBrk="1" hangingPunct="1"/>
              <a:t>40</a:t>
            </a:fld>
            <a:endParaRPr lang="en-US" sz="1400" dirty="0">
              <a:solidFill>
                <a:srgbClr val="FF6600"/>
              </a:solidFill>
              <a:latin typeface="Lucida Sans" charset="0"/>
            </a:endParaRPr>
          </a:p>
        </p:txBody>
      </p:sp>
    </p:spTree>
    <p:extLst>
      <p:ext uri="{BB962C8B-B14F-4D97-AF65-F5344CB8AC3E}">
        <p14:creationId xmlns:p14="http://schemas.microsoft.com/office/powerpoint/2010/main" val="41931096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p:txBody>
          <a:bodyPr/>
          <a:lstStyle/>
          <a:p>
            <a:pPr marL="57150" indent="0">
              <a:buNone/>
            </a:pPr>
            <a:r>
              <a:rPr lang="it-IT" sz="3200" b="1" dirty="0" smtClean="0"/>
              <a:t>4. Un’applicazione d’esempio:</a:t>
            </a:r>
            <a:endParaRPr lang="it-IT" sz="1800" dirty="0" smtClean="0">
              <a:latin typeface="Calibri" pitchFamily="34" charset="0"/>
              <a:cs typeface="Calibri" pitchFamily="34" charset="0"/>
            </a:endParaRPr>
          </a:p>
          <a:p>
            <a:pPr marL="1371600" lvl="3" indent="0">
              <a:buNone/>
            </a:pPr>
            <a:endParaRPr lang="it-IT" sz="1200" dirty="0" smtClean="0">
              <a:latin typeface="Calibri" pitchFamily="34" charset="0"/>
              <a:cs typeface="Calibri" pitchFamily="34" charset="0"/>
            </a:endParaRPr>
          </a:p>
          <a:p>
            <a:pPr lvl="2"/>
            <a:endParaRPr lang="it-IT" sz="2200" dirty="0"/>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17195" y="692696"/>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La nostra applicazione</a:t>
            </a:r>
            <a:endParaRPr lang="it-IT" sz="1800" b="1" i="1" dirty="0">
              <a:latin typeface="Calibri" pitchFamily="34" charset="0"/>
              <a:cs typeface="Calibri" pitchFamily="34" charset="0"/>
            </a:endParaRPr>
          </a:p>
        </p:txBody>
      </p:sp>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77" y="2711151"/>
            <a:ext cx="6135883" cy="3765201"/>
          </a:xfrm>
          <a:prstGeom prst="rect">
            <a:avLst/>
          </a:prstGeom>
        </p:spPr>
      </p:pic>
      <p:sp>
        <p:nvSpPr>
          <p:cNvPr id="8" name="Segnaposto piè di pagina 3"/>
          <p:cNvSpPr txBox="1">
            <a:spLocks/>
          </p:cNvSpPr>
          <p:nvPr/>
        </p:nvSpPr>
        <p:spPr bwMode="auto">
          <a:xfrm>
            <a:off x="4436714" y="6508750"/>
            <a:ext cx="4599336" cy="307777"/>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defPPr>
              <a:defRPr lang="en-US"/>
            </a:defPPr>
            <a:lvl1pPr algn="r" rtl="0" fontAlgn="base">
              <a:spcBef>
                <a:spcPct val="0"/>
              </a:spcBef>
              <a:spcAft>
                <a:spcPct val="0"/>
              </a:spcAft>
              <a:defRPr sz="1400" kern="1200">
                <a:solidFill>
                  <a:srgbClr val="FF6600"/>
                </a:solidFill>
                <a:latin typeface="Calibri" pitchFamily="34" charset="0"/>
                <a:ea typeface="+mn-ea"/>
                <a:cs typeface="Calibri" pitchFamily="34" charset="0"/>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defRPr/>
            </a:pPr>
            <a:r>
              <a:rPr lang="en-US" smtClean="0"/>
              <a:t>Stefano Gargiulo – GARR (stefano.gargiulo@garr.it)</a:t>
            </a:r>
            <a:endParaRPr lang="en-US" dirty="0"/>
          </a:p>
        </p:txBody>
      </p:sp>
      <p:sp>
        <p:nvSpPr>
          <p:cNvPr id="9"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41</a:t>
            </a:fld>
            <a:endParaRPr lang="en-US" sz="1400" dirty="0">
              <a:solidFill>
                <a:srgbClr val="FF6600"/>
              </a:solidFill>
              <a:latin typeface="Lucida Sans" charset="0"/>
            </a:endParaRPr>
          </a:p>
        </p:txBody>
      </p:sp>
    </p:spTree>
    <p:extLst>
      <p:ext uri="{BB962C8B-B14F-4D97-AF65-F5344CB8AC3E}">
        <p14:creationId xmlns:p14="http://schemas.microsoft.com/office/powerpoint/2010/main" val="11360869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3165962" y="6131044"/>
            <a:ext cx="3600400" cy="369332"/>
          </a:xfrm>
          <a:prstGeom prst="rect">
            <a:avLst/>
          </a:prstGeom>
          <a:noFill/>
        </p:spPr>
        <p:txBody>
          <a:bodyPr wrap="square" rtlCol="0">
            <a:spAutoFit/>
          </a:bodyPr>
          <a:lstStyle/>
          <a:p>
            <a:r>
              <a:rPr lang="it-IT" b="1" dirty="0" smtClean="0">
                <a:effectLst>
                  <a:outerShdw blurRad="38100" dist="38100" dir="2700000" algn="tl">
                    <a:srgbClr val="000000">
                      <a:alpha val="43137"/>
                    </a:srgbClr>
                  </a:outerShdw>
                </a:effectLst>
                <a:latin typeface="Calibri" pitchFamily="34" charset="0"/>
                <a:cs typeface="Calibri" pitchFamily="34" charset="0"/>
              </a:rPr>
              <a:t>(breve video dimostrativo)</a:t>
            </a:r>
            <a:endParaRPr lang="it-IT" b="1" dirty="0">
              <a:effectLst>
                <a:outerShdw blurRad="38100" dist="38100" dir="2700000" algn="tl">
                  <a:srgbClr val="000000">
                    <a:alpha val="43137"/>
                  </a:srgbClr>
                </a:outerShdw>
              </a:effectLst>
              <a:latin typeface="Calibri" pitchFamily="34" charset="0"/>
              <a:cs typeface="Calibri" pitchFamily="34" charset="0"/>
            </a:endParaRPr>
          </a:p>
        </p:txBody>
      </p:sp>
      <p:pic>
        <p:nvPicPr>
          <p:cNvPr id="13" name="Immagin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33896" y="3212976"/>
            <a:ext cx="2555400" cy="2563564"/>
          </a:xfrm>
          <a:prstGeom prst="rect">
            <a:avLst/>
          </a:prstGeom>
        </p:spPr>
      </p:pic>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63680" y="764702"/>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Risultato</a:t>
            </a:r>
            <a:endParaRPr lang="it-IT" sz="1800" b="1" i="1" dirty="0">
              <a:latin typeface="Calibri" pitchFamily="34" charset="0"/>
              <a:cs typeface="Calibri" pitchFamily="34" charset="0"/>
            </a:endParaRPr>
          </a:p>
        </p:txBody>
      </p:sp>
      <p:sp>
        <p:nvSpPr>
          <p:cNvPr id="10" name="Segnaposto piè di pagina 3"/>
          <p:cNvSpPr txBox="1">
            <a:spLocks/>
          </p:cNvSpPr>
          <p:nvPr/>
        </p:nvSpPr>
        <p:spPr bwMode="auto">
          <a:xfrm>
            <a:off x="4436714" y="6508750"/>
            <a:ext cx="4599336" cy="307777"/>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defPPr>
              <a:defRPr lang="en-US"/>
            </a:defPPr>
            <a:lvl1pPr algn="r" rtl="0" fontAlgn="base">
              <a:spcBef>
                <a:spcPct val="0"/>
              </a:spcBef>
              <a:spcAft>
                <a:spcPct val="0"/>
              </a:spcAft>
              <a:defRPr sz="1400" kern="1200">
                <a:solidFill>
                  <a:srgbClr val="FF6600"/>
                </a:solidFill>
                <a:latin typeface="Calibri" pitchFamily="34" charset="0"/>
                <a:ea typeface="+mn-ea"/>
                <a:cs typeface="Calibri" pitchFamily="34" charset="0"/>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defRPr/>
            </a:pPr>
            <a:r>
              <a:rPr lang="en-US" smtClean="0"/>
              <a:t>Stefano Gargiulo – GARR (stefano.gargiulo@garr.it)</a:t>
            </a:r>
            <a:endParaRPr lang="en-US" dirty="0"/>
          </a:p>
        </p:txBody>
      </p:sp>
      <p:sp>
        <p:nvSpPr>
          <p:cNvPr id="11"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42</a:t>
            </a:fld>
            <a:endParaRPr lang="en-US" sz="1400" dirty="0">
              <a:solidFill>
                <a:srgbClr val="FF6600"/>
              </a:solidFill>
              <a:latin typeface="Lucida Sans" charset="0"/>
            </a:endParaRPr>
          </a:p>
        </p:txBody>
      </p:sp>
      <p:pic>
        <p:nvPicPr>
          <p:cNvPr id="12" name="Immagin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496" y="6525344"/>
            <a:ext cx="290199" cy="273616"/>
          </a:xfrm>
          <a:prstGeom prst="rect">
            <a:avLst/>
          </a:prstGeom>
        </p:spPr>
      </p:pic>
      <p:pic>
        <p:nvPicPr>
          <p:cNvPr id="2" name="demoidem1.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35496" y="1159668"/>
            <a:ext cx="9034147" cy="5081708"/>
          </a:xfrm>
          <a:prstGeom prst="rect">
            <a:avLst/>
          </a:prstGeom>
        </p:spPr>
      </p:pic>
    </p:spTree>
    <p:extLst>
      <p:ext uri="{BB962C8B-B14F-4D97-AF65-F5344CB8AC3E}">
        <p14:creationId xmlns:p14="http://schemas.microsoft.com/office/powerpoint/2010/main" val="32685003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fill="hold" display="0">
                  <p:stCondLst>
                    <p:cond delay="indefinite"/>
                  </p:stCondLst>
                </p:cTn>
                <p:tgtEl>
                  <p:spTgt spid="2"/>
                </p:tgtEl>
              </p:cMediaNode>
            </p:vide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p:txBody>
          <a:bodyPr/>
          <a:lstStyle/>
          <a:p>
            <a:pPr marL="57150" indent="0">
              <a:buNone/>
            </a:pPr>
            <a:r>
              <a:rPr lang="it-IT" sz="2800" b="1" dirty="0" smtClean="0">
                <a:latin typeface="Calibri" pitchFamily="34" charset="0"/>
                <a:cs typeface="Calibri" pitchFamily="34" charset="0"/>
              </a:rPr>
              <a:t>Notare come, sebbene l’applicazione sia protetta, in essa non ci sia alcuna traccia di codice </a:t>
            </a:r>
            <a:r>
              <a:rPr lang="it-IT" sz="2800" b="1" dirty="0" err="1" smtClean="0">
                <a:latin typeface="Calibri" pitchFamily="34" charset="0"/>
                <a:cs typeface="Calibri" pitchFamily="34" charset="0"/>
              </a:rPr>
              <a:t>AuthN</a:t>
            </a:r>
            <a:r>
              <a:rPr lang="it-IT" sz="2800" b="1" dirty="0" smtClean="0">
                <a:latin typeface="Calibri" pitchFamily="34" charset="0"/>
                <a:cs typeface="Calibri" pitchFamily="34" charset="0"/>
              </a:rPr>
              <a:t> (è stato delegato ad IDEM), ma notare anche come, in questo esempio, l’Autorizzazione sia stata completamente trascurata! </a:t>
            </a:r>
          </a:p>
          <a:p>
            <a:pPr marL="57150" indent="0">
              <a:buNone/>
            </a:pPr>
            <a:r>
              <a:rPr lang="it-IT" sz="2800" b="1" dirty="0" smtClean="0">
                <a:latin typeface="Calibri" pitchFamily="34" charset="0"/>
                <a:cs typeface="Calibri" pitchFamily="34" charset="0"/>
              </a:rPr>
              <a:t>Questa soluzione è infatti semplicissima da implementare, ma è applicabile solo ad applicazioni altrettanto semplici, dato che non effettua alcun tipo di autorizzazione o meglio </a:t>
            </a:r>
            <a:r>
              <a:rPr lang="it-IT" sz="2800" b="1" u="sng" dirty="0" smtClean="0">
                <a:latin typeface="Calibri" pitchFamily="34" charset="0"/>
                <a:cs typeface="Calibri" pitchFamily="34" charset="0"/>
              </a:rPr>
              <a:t>effettua un autorizzazione che coincide con l’autenticazione</a:t>
            </a:r>
            <a:r>
              <a:rPr lang="it-IT" sz="2800" b="1" dirty="0" smtClean="0">
                <a:latin typeface="Calibri" pitchFamily="34" charset="0"/>
                <a:cs typeface="Calibri" pitchFamily="34" charset="0"/>
              </a:rPr>
              <a:t>.</a:t>
            </a: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39552" y="692696"/>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Risultato</a:t>
            </a:r>
            <a:endParaRPr lang="it-IT" sz="1800" b="1" i="1" dirty="0">
              <a:latin typeface="Calibri" pitchFamily="34" charset="0"/>
              <a:cs typeface="Calibri" pitchFamily="34" charset="0"/>
            </a:endParaRPr>
          </a:p>
        </p:txBody>
      </p:sp>
      <p:sp>
        <p:nvSpPr>
          <p:cNvPr id="7" name="Segnaposto piè di pagina 3"/>
          <p:cNvSpPr txBox="1">
            <a:spLocks/>
          </p:cNvSpPr>
          <p:nvPr/>
        </p:nvSpPr>
        <p:spPr bwMode="auto">
          <a:xfrm>
            <a:off x="4436714" y="6508750"/>
            <a:ext cx="4599336" cy="307777"/>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defPPr>
              <a:defRPr lang="en-US"/>
            </a:defPPr>
            <a:lvl1pPr algn="r" rtl="0" fontAlgn="base">
              <a:spcBef>
                <a:spcPct val="0"/>
              </a:spcBef>
              <a:spcAft>
                <a:spcPct val="0"/>
              </a:spcAft>
              <a:defRPr sz="1400" kern="1200">
                <a:solidFill>
                  <a:srgbClr val="FF6600"/>
                </a:solidFill>
                <a:latin typeface="Calibri" pitchFamily="34" charset="0"/>
                <a:ea typeface="+mn-ea"/>
                <a:cs typeface="Calibri" pitchFamily="34" charset="0"/>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defRPr/>
            </a:pPr>
            <a:r>
              <a:rPr lang="en-US" smtClean="0"/>
              <a:t>Stefano Gargiulo – GARR (stefano.gargiulo@garr.it)</a:t>
            </a:r>
            <a:endParaRPr lang="en-US" dirty="0"/>
          </a:p>
        </p:txBody>
      </p:sp>
      <p:sp>
        <p:nvSpPr>
          <p:cNvPr id="8"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43</a:t>
            </a:fld>
            <a:endParaRPr lang="en-US" sz="1400" dirty="0">
              <a:solidFill>
                <a:srgbClr val="FF6600"/>
              </a:solidFill>
              <a:latin typeface="Lucida Sans" charset="0"/>
            </a:endParaRPr>
          </a:p>
        </p:txBody>
      </p:sp>
    </p:spTree>
    <p:extLst>
      <p:ext uri="{BB962C8B-B14F-4D97-AF65-F5344CB8AC3E}">
        <p14:creationId xmlns:p14="http://schemas.microsoft.com/office/powerpoint/2010/main" val="31352451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p:txBody>
          <a:bodyPr/>
          <a:lstStyle/>
          <a:p>
            <a:pPr marL="57150" indent="0">
              <a:buNone/>
            </a:pPr>
            <a:r>
              <a:rPr lang="it-IT" sz="2800" b="1" dirty="0" smtClean="0">
                <a:latin typeface="Calibri" pitchFamily="34" charset="0"/>
                <a:cs typeface="Calibri" pitchFamily="34" charset="0"/>
              </a:rPr>
              <a:t>In pratica abbiamo rimosso tutta la logica AA dall’applicazione, permettendo «tutto» oppure «nulla»</a:t>
            </a: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fld id="{677D1955-0065-4168-A304-3FCBBA45487F}" type="slidenum">
              <a:rPr lang="en-US" smtClean="0"/>
              <a:pPr/>
              <a:t>44</a:t>
            </a:fld>
            <a:endParaRPr lang="en-US"/>
          </a:p>
        </p:txBody>
      </p:sp>
      <p:sp>
        <p:nvSpPr>
          <p:cNvPr id="6" name="Titolo 1"/>
          <p:cNvSpPr txBox="1">
            <a:spLocks/>
          </p:cNvSpPr>
          <p:nvPr/>
        </p:nvSpPr>
        <p:spPr bwMode="auto">
          <a:xfrm>
            <a:off x="563680" y="764702"/>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Risultato</a:t>
            </a:r>
            <a:endParaRPr lang="it-IT" sz="1800" b="1" i="1" dirty="0">
              <a:latin typeface="Calibri" pitchFamily="34" charset="0"/>
              <a:cs typeface="Calibri" pitchFamily="34" charset="0"/>
            </a:endParaRPr>
          </a:p>
        </p:txBody>
      </p:sp>
      <p:pic>
        <p:nvPicPr>
          <p:cNvPr id="8" name="Immagin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4293096"/>
            <a:ext cx="5147040" cy="1997082"/>
          </a:xfrm>
          <a:prstGeom prst="rect">
            <a:avLst/>
          </a:prstGeom>
        </p:spPr>
      </p:pic>
      <p:sp>
        <p:nvSpPr>
          <p:cNvPr id="3" name="Arco 2"/>
          <p:cNvSpPr/>
          <p:nvPr/>
        </p:nvSpPr>
        <p:spPr>
          <a:xfrm>
            <a:off x="563680" y="3901173"/>
            <a:ext cx="5507080" cy="2780928"/>
          </a:xfrm>
          <a:prstGeom prst="arc">
            <a:avLst>
              <a:gd name="adj1" fmla="val 13373262"/>
              <a:gd name="adj2" fmla="val 1071117"/>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p>
        </p:txBody>
      </p:sp>
      <p:sp>
        <p:nvSpPr>
          <p:cNvPr id="7" name="Arrotonda angolo diagonale rettangolo 6"/>
          <p:cNvSpPr/>
          <p:nvPr/>
        </p:nvSpPr>
        <p:spPr>
          <a:xfrm>
            <a:off x="5148064" y="3645024"/>
            <a:ext cx="1584176" cy="1080120"/>
          </a:xfrm>
          <a:prstGeom prst="round2Diag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solidFill>
                  <a:schemeClr val="tx1">
                    <a:lumMod val="75000"/>
                    <a:lumOff val="25000"/>
                  </a:schemeClr>
                </a:solidFill>
                <a:latin typeface="Calibri" pitchFamily="34" charset="0"/>
                <a:cs typeface="Calibri" pitchFamily="34" charset="0"/>
              </a:rPr>
              <a:t>Apache + Shibboleth + IDEM</a:t>
            </a:r>
            <a:endParaRPr lang="it-IT" dirty="0">
              <a:solidFill>
                <a:schemeClr val="tx1">
                  <a:lumMod val="75000"/>
                  <a:lumOff val="25000"/>
                </a:schemeClr>
              </a:solidFill>
              <a:latin typeface="Calibri" pitchFamily="34" charset="0"/>
              <a:cs typeface="Calibri" pitchFamily="34" charset="0"/>
            </a:endParaRPr>
          </a:p>
        </p:txBody>
      </p:sp>
      <p:pic>
        <p:nvPicPr>
          <p:cNvPr id="11" name="Immagin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8376" y="3401584"/>
            <a:ext cx="960001" cy="1440000"/>
          </a:xfrm>
          <a:prstGeom prst="rect">
            <a:avLst/>
          </a:prstGeom>
        </p:spPr>
      </p:pic>
      <p:sp>
        <p:nvSpPr>
          <p:cNvPr id="12" name="Freccia a sinistra 11"/>
          <p:cNvSpPr/>
          <p:nvPr/>
        </p:nvSpPr>
        <p:spPr>
          <a:xfrm>
            <a:off x="6877083" y="4111621"/>
            <a:ext cx="576064" cy="315528"/>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3" name="Per 12"/>
          <p:cNvSpPr/>
          <p:nvPr/>
        </p:nvSpPr>
        <p:spPr>
          <a:xfrm>
            <a:off x="989254" y="4121584"/>
            <a:ext cx="1638530" cy="1259804"/>
          </a:xfrm>
          <a:prstGeom prst="mathMultiply">
            <a:avLst/>
          </a:prstGeom>
          <a:solidFill>
            <a:srgbClr val="FC8A2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4" name="Per 13"/>
          <p:cNvSpPr/>
          <p:nvPr/>
        </p:nvSpPr>
        <p:spPr>
          <a:xfrm>
            <a:off x="3563888" y="4085917"/>
            <a:ext cx="1656184" cy="1295471"/>
          </a:xfrm>
          <a:prstGeom prst="mathMultiply">
            <a:avLst/>
          </a:prstGeom>
          <a:solidFill>
            <a:srgbClr val="FC8A2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7605147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p:txBody>
          <a:bodyPr/>
          <a:lstStyle/>
          <a:p>
            <a:pPr marL="57150" indent="0">
              <a:buNone/>
            </a:pPr>
            <a:r>
              <a:rPr lang="it-IT" sz="2800" b="1" dirty="0" smtClean="0">
                <a:latin typeface="Calibri" pitchFamily="34" charset="0"/>
                <a:cs typeface="Calibri" pitchFamily="34" charset="0"/>
              </a:rPr>
              <a:t>Sappiamo però che un’autorizzazione più o meno granulare sarà tipica della maggior parte delle applicazioni  concrete, quindi vediamo come implementarla.</a:t>
            </a: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6542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Risultato</a:t>
            </a:r>
            <a:endParaRPr lang="it-IT" sz="1800" b="1" i="1" dirty="0">
              <a:latin typeface="Calibri" pitchFamily="34" charset="0"/>
              <a:cs typeface="Calibri" pitchFamily="34" charset="0"/>
            </a:endParaRPr>
          </a:p>
        </p:txBody>
      </p:sp>
      <p:pic>
        <p:nvPicPr>
          <p:cNvPr id="8" name="Immagin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4293096"/>
            <a:ext cx="5147040" cy="1997082"/>
          </a:xfrm>
          <a:prstGeom prst="rect">
            <a:avLst/>
          </a:prstGeom>
        </p:spPr>
      </p:pic>
      <p:sp>
        <p:nvSpPr>
          <p:cNvPr id="3" name="Arco 2"/>
          <p:cNvSpPr/>
          <p:nvPr/>
        </p:nvSpPr>
        <p:spPr>
          <a:xfrm>
            <a:off x="563680" y="3901173"/>
            <a:ext cx="5507080" cy="2780928"/>
          </a:xfrm>
          <a:prstGeom prst="arc">
            <a:avLst>
              <a:gd name="adj1" fmla="val 13373262"/>
              <a:gd name="adj2" fmla="val 1071117"/>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p>
        </p:txBody>
      </p:sp>
      <p:sp>
        <p:nvSpPr>
          <p:cNvPr id="7" name="Arrotonda angolo diagonale rettangolo 6"/>
          <p:cNvSpPr/>
          <p:nvPr/>
        </p:nvSpPr>
        <p:spPr>
          <a:xfrm>
            <a:off x="5148064" y="3645024"/>
            <a:ext cx="1584176" cy="1080120"/>
          </a:xfrm>
          <a:prstGeom prst="round2Diag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solidFill>
                  <a:schemeClr val="tx1">
                    <a:lumMod val="75000"/>
                    <a:lumOff val="25000"/>
                  </a:schemeClr>
                </a:solidFill>
                <a:latin typeface="Calibri" pitchFamily="34" charset="0"/>
                <a:cs typeface="Calibri" pitchFamily="34" charset="0"/>
              </a:rPr>
              <a:t>Apache + Shibboleth + IDEM</a:t>
            </a:r>
            <a:endParaRPr lang="it-IT" dirty="0">
              <a:solidFill>
                <a:schemeClr val="tx1">
                  <a:lumMod val="75000"/>
                  <a:lumOff val="25000"/>
                </a:schemeClr>
              </a:solidFill>
              <a:latin typeface="Calibri" pitchFamily="34" charset="0"/>
              <a:cs typeface="Calibri" pitchFamily="34" charset="0"/>
            </a:endParaRPr>
          </a:p>
        </p:txBody>
      </p:sp>
      <p:pic>
        <p:nvPicPr>
          <p:cNvPr id="11" name="Immagin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8376" y="3401584"/>
            <a:ext cx="960001" cy="1440000"/>
          </a:xfrm>
          <a:prstGeom prst="rect">
            <a:avLst/>
          </a:prstGeom>
        </p:spPr>
      </p:pic>
      <p:sp>
        <p:nvSpPr>
          <p:cNvPr id="12" name="Freccia a sinistra 11"/>
          <p:cNvSpPr/>
          <p:nvPr/>
        </p:nvSpPr>
        <p:spPr>
          <a:xfrm>
            <a:off x="6877083" y="4111621"/>
            <a:ext cx="576064" cy="315528"/>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3" name="Per 12"/>
          <p:cNvSpPr/>
          <p:nvPr/>
        </p:nvSpPr>
        <p:spPr>
          <a:xfrm>
            <a:off x="989254" y="4121584"/>
            <a:ext cx="1638530" cy="1259804"/>
          </a:xfrm>
          <a:prstGeom prst="mathMultiply">
            <a:avLst/>
          </a:prstGeom>
          <a:solidFill>
            <a:srgbClr val="FC8A2C">
              <a:alpha val="1607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4" name="Per 13"/>
          <p:cNvSpPr/>
          <p:nvPr/>
        </p:nvSpPr>
        <p:spPr>
          <a:xfrm>
            <a:off x="3563888" y="4085917"/>
            <a:ext cx="1656184" cy="1295471"/>
          </a:xfrm>
          <a:prstGeom prst="mathMultiply">
            <a:avLst/>
          </a:prstGeom>
          <a:solidFill>
            <a:srgbClr val="FC8A2C">
              <a:alpha val="1607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5" name="Segnaposto piè di pagina 3"/>
          <p:cNvSpPr txBox="1">
            <a:spLocks/>
          </p:cNvSpPr>
          <p:nvPr/>
        </p:nvSpPr>
        <p:spPr bwMode="auto">
          <a:xfrm>
            <a:off x="4436714" y="6508750"/>
            <a:ext cx="4599336" cy="307777"/>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defPPr>
              <a:defRPr lang="en-US"/>
            </a:defPPr>
            <a:lvl1pPr algn="r" rtl="0" fontAlgn="base">
              <a:spcBef>
                <a:spcPct val="0"/>
              </a:spcBef>
              <a:spcAft>
                <a:spcPct val="0"/>
              </a:spcAft>
              <a:defRPr sz="1400" kern="1200">
                <a:solidFill>
                  <a:srgbClr val="FF6600"/>
                </a:solidFill>
                <a:latin typeface="Calibri" pitchFamily="34" charset="0"/>
                <a:ea typeface="+mn-ea"/>
                <a:cs typeface="Calibri" pitchFamily="34" charset="0"/>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defRPr/>
            </a:pPr>
            <a:r>
              <a:rPr lang="en-US" smtClean="0"/>
              <a:t>Stefano Gargiulo – GARR (stefano.gargiulo@garr.it)</a:t>
            </a:r>
            <a:endParaRPr lang="en-US" dirty="0"/>
          </a:p>
        </p:txBody>
      </p:sp>
      <p:sp>
        <p:nvSpPr>
          <p:cNvPr id="16"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45</a:t>
            </a:fld>
            <a:endParaRPr lang="en-US" sz="1400" dirty="0">
              <a:solidFill>
                <a:srgbClr val="FF6600"/>
              </a:solidFill>
              <a:latin typeface="Lucida Sans" charset="0"/>
            </a:endParaRPr>
          </a:p>
        </p:txBody>
      </p:sp>
    </p:spTree>
    <p:extLst>
      <p:ext uri="{BB962C8B-B14F-4D97-AF65-F5344CB8AC3E}">
        <p14:creationId xmlns:p14="http://schemas.microsoft.com/office/powerpoint/2010/main" val="33004706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p:txBody>
          <a:bodyPr/>
          <a:lstStyle/>
          <a:p>
            <a:pPr marL="57150" indent="0">
              <a:buNone/>
            </a:pPr>
            <a:r>
              <a:rPr lang="it-IT" sz="2400" b="1" dirty="0">
                <a:latin typeface="Calibri" pitchFamily="34" charset="0"/>
                <a:cs typeface="Calibri" pitchFamily="34" charset="0"/>
              </a:rPr>
              <a:t>L</a:t>
            </a:r>
            <a:r>
              <a:rPr lang="it-IT" sz="2400" b="1" dirty="0" smtClean="0">
                <a:latin typeface="Calibri" pitchFamily="34" charset="0"/>
                <a:cs typeface="Calibri" pitchFamily="34" charset="0"/>
              </a:rPr>
              <a:t>’autorizzazione è  possibile solo in presenza di attributi associati all’utente (elementi per discernere l’insieme di azioni concesse ad un identità</a:t>
            </a:r>
            <a:r>
              <a:rPr lang="it-IT" sz="2400" b="1" dirty="0">
                <a:latin typeface="Calibri" pitchFamily="34" charset="0"/>
                <a:cs typeface="Calibri" pitchFamily="34" charset="0"/>
              </a:rPr>
              <a:t>)</a:t>
            </a:r>
            <a:r>
              <a:rPr lang="it-IT" sz="2400" b="1" dirty="0" smtClean="0">
                <a:latin typeface="Calibri" pitchFamily="34" charset="0"/>
                <a:cs typeface="Calibri" pitchFamily="34" charset="0"/>
              </a:rPr>
              <a:t>, quindi  vediamo come accedere ad essi dalla nostra applicazione protetta con Shibboleth.</a:t>
            </a: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25194" y="690746"/>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Uso degli attributi</a:t>
            </a:r>
            <a:endParaRPr lang="it-IT" sz="1800" b="1" i="1" dirty="0">
              <a:latin typeface="Calibri" pitchFamily="34" charset="0"/>
              <a:cs typeface="Calibri" pitchFamily="34" charset="0"/>
            </a:endParaRPr>
          </a:p>
        </p:txBody>
      </p:sp>
      <p:pic>
        <p:nvPicPr>
          <p:cNvPr id="8" name="Immagin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4493060"/>
            <a:ext cx="4631678" cy="1797118"/>
          </a:xfrm>
          <a:prstGeom prst="rect">
            <a:avLst/>
          </a:prstGeom>
        </p:spPr>
      </p:pic>
      <p:sp>
        <p:nvSpPr>
          <p:cNvPr id="3" name="Arco 2"/>
          <p:cNvSpPr/>
          <p:nvPr/>
        </p:nvSpPr>
        <p:spPr>
          <a:xfrm>
            <a:off x="525194" y="4269385"/>
            <a:ext cx="5016432" cy="2533164"/>
          </a:xfrm>
          <a:prstGeom prst="arc">
            <a:avLst>
              <a:gd name="adj1" fmla="val 13373262"/>
              <a:gd name="adj2" fmla="val 1071117"/>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p>
        </p:txBody>
      </p:sp>
      <p:pic>
        <p:nvPicPr>
          <p:cNvPr id="11" name="Immagin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96336" y="3624634"/>
            <a:ext cx="960001" cy="1440000"/>
          </a:xfrm>
          <a:prstGeom prst="rect">
            <a:avLst/>
          </a:prstGeom>
        </p:spPr>
      </p:pic>
      <p:sp>
        <p:nvSpPr>
          <p:cNvPr id="15" name="Arrotonda angolo diagonale rettangolo 14"/>
          <p:cNvSpPr/>
          <p:nvPr/>
        </p:nvSpPr>
        <p:spPr>
          <a:xfrm>
            <a:off x="4860032" y="3953000"/>
            <a:ext cx="1584176" cy="1080120"/>
          </a:xfrm>
          <a:prstGeom prst="round2Diag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smtClean="0">
                <a:solidFill>
                  <a:schemeClr val="tx1">
                    <a:lumMod val="75000"/>
                    <a:lumOff val="25000"/>
                  </a:schemeClr>
                </a:solidFill>
                <a:latin typeface="Calibri" pitchFamily="34" charset="0"/>
                <a:cs typeface="Calibri" pitchFamily="34" charset="0"/>
              </a:rPr>
              <a:t>Apache + Shibboleth + IDEM</a:t>
            </a:r>
            <a:endParaRPr lang="it-IT" dirty="0">
              <a:solidFill>
                <a:schemeClr val="tx1">
                  <a:lumMod val="75000"/>
                  <a:lumOff val="25000"/>
                </a:schemeClr>
              </a:solidFill>
              <a:latin typeface="Calibri" pitchFamily="34" charset="0"/>
              <a:cs typeface="Calibri" pitchFamily="34" charset="0"/>
            </a:endParaRPr>
          </a:p>
        </p:txBody>
      </p:sp>
      <p:cxnSp>
        <p:nvCxnSpPr>
          <p:cNvPr id="9" name="Connettore 7 8"/>
          <p:cNvCxnSpPr/>
          <p:nvPr/>
        </p:nvCxnSpPr>
        <p:spPr>
          <a:xfrm rot="10800000" flipV="1">
            <a:off x="4139954" y="4297604"/>
            <a:ext cx="3384374" cy="572198"/>
          </a:xfrm>
          <a:prstGeom prst="curvedConnector3">
            <a:avLst/>
          </a:prstGeom>
          <a:ln>
            <a:solidFill>
              <a:srgbClr val="0070C0">
                <a:alpha val="67059"/>
              </a:srgbClr>
            </a:solidFill>
            <a:tailEnd type="arrow"/>
          </a:ln>
        </p:spPr>
        <p:style>
          <a:lnRef idx="3">
            <a:schemeClr val="accent2"/>
          </a:lnRef>
          <a:fillRef idx="0">
            <a:schemeClr val="accent2"/>
          </a:fillRef>
          <a:effectRef idx="2">
            <a:schemeClr val="accent2"/>
          </a:effectRef>
          <a:fontRef idx="minor">
            <a:schemeClr val="tx1"/>
          </a:fontRef>
        </p:style>
      </p:cxnSp>
      <p:sp>
        <p:nvSpPr>
          <p:cNvPr id="12" name="Segnaposto piè di pagina 3"/>
          <p:cNvSpPr txBox="1">
            <a:spLocks/>
          </p:cNvSpPr>
          <p:nvPr/>
        </p:nvSpPr>
        <p:spPr bwMode="auto">
          <a:xfrm>
            <a:off x="4436714" y="6508750"/>
            <a:ext cx="4599336" cy="307777"/>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defPPr>
              <a:defRPr lang="en-US"/>
            </a:defPPr>
            <a:lvl1pPr algn="r" rtl="0" fontAlgn="base">
              <a:spcBef>
                <a:spcPct val="0"/>
              </a:spcBef>
              <a:spcAft>
                <a:spcPct val="0"/>
              </a:spcAft>
              <a:defRPr sz="1400" kern="1200">
                <a:solidFill>
                  <a:srgbClr val="FF6600"/>
                </a:solidFill>
                <a:latin typeface="Calibri" pitchFamily="34" charset="0"/>
                <a:ea typeface="+mn-ea"/>
                <a:cs typeface="Calibri" pitchFamily="34" charset="0"/>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defRPr/>
            </a:pPr>
            <a:r>
              <a:rPr lang="en-US" smtClean="0"/>
              <a:t>Stefano Gargiulo – GARR (stefano.gargiulo@garr.it)</a:t>
            </a:r>
            <a:endParaRPr lang="en-US" dirty="0"/>
          </a:p>
        </p:txBody>
      </p:sp>
      <p:sp>
        <p:nvSpPr>
          <p:cNvPr id="13"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46</a:t>
            </a:fld>
            <a:endParaRPr lang="en-US" sz="1400" dirty="0">
              <a:solidFill>
                <a:srgbClr val="FF6600"/>
              </a:solidFill>
              <a:latin typeface="Lucida Sans" charset="0"/>
            </a:endParaRPr>
          </a:p>
        </p:txBody>
      </p:sp>
    </p:spTree>
    <p:extLst>
      <p:ext uri="{BB962C8B-B14F-4D97-AF65-F5344CB8AC3E}">
        <p14:creationId xmlns:p14="http://schemas.microsoft.com/office/powerpoint/2010/main" val="24637035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p:txBody>
          <a:bodyPr/>
          <a:lstStyle/>
          <a:p>
            <a:pPr marL="57150" indent="0">
              <a:buNone/>
            </a:pPr>
            <a:r>
              <a:rPr lang="it-IT" sz="2400" b="1" dirty="0" smtClean="0">
                <a:latin typeface="Calibri" pitchFamily="34" charset="0"/>
                <a:cs typeface="Calibri" pitchFamily="34" charset="0"/>
              </a:rPr>
              <a:t>In attribute</a:t>
            </a:r>
            <a:r>
              <a:rPr lang="it-IT" sz="2400" b="1" dirty="0">
                <a:latin typeface="Calibri" pitchFamily="34" charset="0"/>
                <a:cs typeface="Calibri" pitchFamily="34" charset="0"/>
              </a:rPr>
              <a:t>-</a:t>
            </a:r>
            <a:r>
              <a:rPr lang="it-IT" sz="2400" b="1" dirty="0" smtClean="0">
                <a:latin typeface="Calibri" pitchFamily="34" charset="0"/>
                <a:cs typeface="Calibri" pitchFamily="34" charset="0"/>
              </a:rPr>
              <a:t>map.xml  abbiamo assegnato un </a:t>
            </a:r>
            <a:r>
              <a:rPr lang="it-IT" sz="2400" b="1" dirty="0" smtClean="0">
                <a:effectLst>
                  <a:outerShdw blurRad="38100" dist="38100" dir="2700000" algn="tl">
                    <a:srgbClr val="000000">
                      <a:alpha val="43137"/>
                    </a:srgbClr>
                  </a:outerShdw>
                </a:effectLst>
                <a:latin typeface="Calibri" pitchFamily="34" charset="0"/>
                <a:cs typeface="Calibri" pitchFamily="34" charset="0"/>
              </a:rPr>
              <a:t>id</a:t>
            </a:r>
            <a:r>
              <a:rPr lang="it-IT" sz="2400" b="1" dirty="0" smtClean="0">
                <a:latin typeface="Calibri" pitchFamily="34" charset="0"/>
                <a:cs typeface="Calibri" pitchFamily="34" charset="0"/>
              </a:rPr>
              <a:t> ad ogni attributo SAML, questo sarà l’identificativo con il quale esso verrà esportato nelle variabili di sessione del server Apache…</a:t>
            </a: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25194" y="690746"/>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Uso degli attributi</a:t>
            </a:r>
            <a:endParaRPr lang="it-IT" sz="1800" b="1" i="1" dirty="0">
              <a:latin typeface="Calibri" pitchFamily="34" charset="0"/>
              <a:cs typeface="Calibri"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194" y="3789040"/>
            <a:ext cx="8267700" cy="224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e 6"/>
          <p:cNvSpPr/>
          <p:nvPr/>
        </p:nvSpPr>
        <p:spPr>
          <a:xfrm>
            <a:off x="5436096" y="3717032"/>
            <a:ext cx="1800200" cy="288032"/>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4" name="Ovale 13"/>
          <p:cNvSpPr/>
          <p:nvPr/>
        </p:nvSpPr>
        <p:spPr>
          <a:xfrm>
            <a:off x="6012160" y="4912990"/>
            <a:ext cx="2520280" cy="288032"/>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6" name="Ovale 15"/>
          <p:cNvSpPr/>
          <p:nvPr/>
        </p:nvSpPr>
        <p:spPr>
          <a:xfrm>
            <a:off x="4355976" y="5445224"/>
            <a:ext cx="2520280" cy="288032"/>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7" name="Ovale 16"/>
          <p:cNvSpPr/>
          <p:nvPr/>
        </p:nvSpPr>
        <p:spPr>
          <a:xfrm>
            <a:off x="4427984" y="4221088"/>
            <a:ext cx="1908212" cy="288032"/>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1" name="Segnaposto piè di pagina 3"/>
          <p:cNvSpPr txBox="1">
            <a:spLocks/>
          </p:cNvSpPr>
          <p:nvPr/>
        </p:nvSpPr>
        <p:spPr bwMode="auto">
          <a:xfrm>
            <a:off x="4436714" y="6508750"/>
            <a:ext cx="4599336" cy="307777"/>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defPPr>
              <a:defRPr lang="en-US"/>
            </a:defPPr>
            <a:lvl1pPr algn="r" rtl="0" fontAlgn="base">
              <a:spcBef>
                <a:spcPct val="0"/>
              </a:spcBef>
              <a:spcAft>
                <a:spcPct val="0"/>
              </a:spcAft>
              <a:defRPr sz="1400" kern="1200">
                <a:solidFill>
                  <a:srgbClr val="FF6600"/>
                </a:solidFill>
                <a:latin typeface="Calibri" pitchFamily="34" charset="0"/>
                <a:ea typeface="+mn-ea"/>
                <a:cs typeface="Calibri" pitchFamily="34" charset="0"/>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defRPr/>
            </a:pPr>
            <a:r>
              <a:rPr lang="en-US" smtClean="0"/>
              <a:t>Stefano Gargiulo – GARR (stefano.gargiulo@garr.it)</a:t>
            </a:r>
            <a:endParaRPr lang="en-US" dirty="0"/>
          </a:p>
        </p:txBody>
      </p:sp>
      <p:sp>
        <p:nvSpPr>
          <p:cNvPr id="12"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47</a:t>
            </a:fld>
            <a:endParaRPr lang="en-US" sz="1400" dirty="0">
              <a:solidFill>
                <a:srgbClr val="FF6600"/>
              </a:solidFill>
              <a:latin typeface="Lucida Sans" charset="0"/>
            </a:endParaRPr>
          </a:p>
        </p:txBody>
      </p:sp>
    </p:spTree>
    <p:extLst>
      <p:ext uri="{BB962C8B-B14F-4D97-AF65-F5344CB8AC3E}">
        <p14:creationId xmlns:p14="http://schemas.microsoft.com/office/powerpoint/2010/main" val="21251987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p:txBody>
          <a:bodyPr/>
          <a:lstStyle/>
          <a:p>
            <a:pPr marL="57150" indent="0">
              <a:buNone/>
            </a:pPr>
            <a:r>
              <a:rPr lang="it-IT" sz="2400" b="1" dirty="0" smtClean="0">
                <a:latin typeface="Calibri" pitchFamily="34" charset="0"/>
                <a:cs typeface="Calibri" pitchFamily="34" charset="0"/>
              </a:rPr>
              <a:t>...e quindi reso disponibile alla nostra applicazione</a:t>
            </a:r>
          </a:p>
          <a:p>
            <a:pPr lvl="1">
              <a:lnSpc>
                <a:spcPct val="90000"/>
              </a:lnSpc>
              <a:buNone/>
            </a:pPr>
            <a:endParaRPr lang="en-US" sz="1400" b="1" dirty="0" smtClean="0"/>
          </a:p>
          <a:p>
            <a:pPr lvl="1">
              <a:lnSpc>
                <a:spcPct val="90000"/>
              </a:lnSpc>
              <a:buNone/>
            </a:pPr>
            <a:endParaRPr lang="en-US" sz="1400" b="1" dirty="0"/>
          </a:p>
          <a:p>
            <a:pPr lvl="1">
              <a:lnSpc>
                <a:spcPct val="90000"/>
              </a:lnSpc>
              <a:buNone/>
            </a:pPr>
            <a:endParaRPr lang="en-US" sz="1400" b="1" dirty="0" smtClean="0"/>
          </a:p>
          <a:p>
            <a:pPr lvl="1">
              <a:lnSpc>
                <a:spcPct val="90000"/>
              </a:lnSpc>
              <a:buNone/>
            </a:pPr>
            <a:r>
              <a:rPr lang="en-US" sz="1400" b="1" dirty="0" smtClean="0"/>
              <a:t>PHP</a:t>
            </a:r>
            <a:r>
              <a:rPr lang="en-US" sz="1400" b="1" dirty="0"/>
              <a:t>:</a:t>
            </a:r>
            <a:r>
              <a:rPr lang="en-US" sz="1400" dirty="0"/>
              <a:t> </a:t>
            </a:r>
          </a:p>
          <a:p>
            <a:pPr lvl="1">
              <a:lnSpc>
                <a:spcPct val="90000"/>
              </a:lnSpc>
              <a:buNone/>
            </a:pPr>
            <a:r>
              <a:rPr lang="en-US" sz="1400" dirty="0">
                <a:latin typeface="Courier New" pitchFamily="49" charset="0"/>
              </a:rPr>
              <a:t>if ($_SERVER</a:t>
            </a:r>
            <a:r>
              <a:rPr lang="en-US" sz="1400" dirty="0" smtClean="0">
                <a:latin typeface="Courier New" pitchFamily="49" charset="0"/>
              </a:rPr>
              <a:t>[‘</a:t>
            </a:r>
            <a:r>
              <a:rPr lang="en-US" sz="1400" b="1" dirty="0" err="1" smtClean="0">
                <a:latin typeface="Courier New" pitchFamily="49" charset="0"/>
              </a:rPr>
              <a:t>eduPersonScopedAffiliation</a:t>
            </a:r>
            <a:r>
              <a:rPr lang="en-US" sz="1400" dirty="0">
                <a:latin typeface="Courier New" pitchFamily="49" charset="0"/>
              </a:rPr>
              <a:t>’] == ‘</a:t>
            </a:r>
            <a:r>
              <a:rPr lang="en-US" sz="1400" dirty="0" smtClean="0">
                <a:latin typeface="Courier New" pitchFamily="49" charset="0"/>
              </a:rPr>
              <a:t>staff@garr.it’)</a:t>
            </a:r>
            <a:endParaRPr lang="en-US" sz="1400" dirty="0">
              <a:latin typeface="Courier New" pitchFamily="49" charset="0"/>
            </a:endParaRPr>
          </a:p>
          <a:p>
            <a:pPr lvl="1">
              <a:lnSpc>
                <a:spcPct val="90000"/>
              </a:lnSpc>
              <a:buNone/>
            </a:pPr>
            <a:r>
              <a:rPr lang="en-US" sz="1400" dirty="0">
                <a:latin typeface="Courier New" pitchFamily="49" charset="0"/>
              </a:rPr>
              <a:t>    { </a:t>
            </a:r>
            <a:r>
              <a:rPr lang="en-US" sz="1400" dirty="0" err="1">
                <a:latin typeface="Courier New" pitchFamily="49" charset="0"/>
              </a:rPr>
              <a:t>grantAccess</a:t>
            </a:r>
            <a:r>
              <a:rPr lang="en-US" sz="1400" dirty="0">
                <a:latin typeface="Courier New" pitchFamily="49" charset="0"/>
              </a:rPr>
              <a:t>() }</a:t>
            </a:r>
            <a:endParaRPr lang="en-US" sz="1400" dirty="0"/>
          </a:p>
          <a:p>
            <a:pPr lvl="1">
              <a:lnSpc>
                <a:spcPct val="90000"/>
              </a:lnSpc>
              <a:buNone/>
            </a:pPr>
            <a:endParaRPr lang="en-US" sz="1400" b="1" dirty="0" smtClean="0"/>
          </a:p>
          <a:p>
            <a:pPr lvl="1">
              <a:lnSpc>
                <a:spcPct val="90000"/>
              </a:lnSpc>
              <a:buNone/>
            </a:pPr>
            <a:r>
              <a:rPr lang="en-US" sz="1400" b="1" dirty="0" smtClean="0"/>
              <a:t>Perl</a:t>
            </a:r>
            <a:r>
              <a:rPr lang="en-US" sz="1400" b="1" dirty="0"/>
              <a:t>:</a:t>
            </a:r>
            <a:endParaRPr lang="en-US" sz="1400" dirty="0"/>
          </a:p>
          <a:p>
            <a:pPr lvl="1">
              <a:lnSpc>
                <a:spcPct val="90000"/>
              </a:lnSpc>
              <a:buNone/>
            </a:pPr>
            <a:r>
              <a:rPr lang="en-US" sz="1400" dirty="0">
                <a:latin typeface="Courier New" pitchFamily="49" charset="0"/>
              </a:rPr>
              <a:t>if ($ENV</a:t>
            </a:r>
            <a:r>
              <a:rPr lang="en-US" sz="1400" dirty="0" smtClean="0">
                <a:latin typeface="Courier New" pitchFamily="49" charset="0"/>
              </a:rPr>
              <a:t>{‘</a:t>
            </a:r>
            <a:r>
              <a:rPr lang="en-US" sz="1400" b="1" dirty="0" err="1" smtClean="0">
                <a:latin typeface="Courier New" pitchFamily="49" charset="0"/>
              </a:rPr>
              <a:t>eduPersonScopedAffiliation</a:t>
            </a:r>
            <a:r>
              <a:rPr lang="en-US" sz="1400" dirty="0">
                <a:latin typeface="Courier New" pitchFamily="49" charset="0"/>
              </a:rPr>
              <a:t>’} == ‘</a:t>
            </a:r>
            <a:r>
              <a:rPr lang="en-US" sz="1400" dirty="0" smtClean="0">
                <a:latin typeface="Courier New" pitchFamily="49" charset="0"/>
              </a:rPr>
              <a:t>staff@garr.it’)</a:t>
            </a:r>
            <a:endParaRPr lang="en-US" sz="1400" dirty="0">
              <a:latin typeface="Courier New" pitchFamily="49" charset="0"/>
            </a:endParaRPr>
          </a:p>
          <a:p>
            <a:pPr lvl="1">
              <a:lnSpc>
                <a:spcPct val="90000"/>
              </a:lnSpc>
              <a:buNone/>
            </a:pPr>
            <a:r>
              <a:rPr lang="en-US" sz="1400" dirty="0">
                <a:latin typeface="Courier New" pitchFamily="49" charset="0"/>
              </a:rPr>
              <a:t>    { &amp;</a:t>
            </a:r>
            <a:r>
              <a:rPr lang="en-US" sz="1400" dirty="0" err="1">
                <a:latin typeface="Courier New" pitchFamily="49" charset="0"/>
              </a:rPr>
              <a:t>grantAccess</a:t>
            </a:r>
            <a:r>
              <a:rPr lang="en-US" sz="1400" dirty="0">
                <a:latin typeface="Courier New" pitchFamily="49" charset="0"/>
              </a:rPr>
              <a:t>() }</a:t>
            </a:r>
            <a:endParaRPr lang="en-US" sz="1400" dirty="0"/>
          </a:p>
          <a:p>
            <a:pPr lvl="1">
              <a:lnSpc>
                <a:spcPct val="90000"/>
              </a:lnSpc>
              <a:buNone/>
            </a:pPr>
            <a:endParaRPr lang="en-US" sz="1400" b="1" dirty="0" smtClean="0"/>
          </a:p>
          <a:p>
            <a:pPr lvl="1">
              <a:lnSpc>
                <a:spcPct val="90000"/>
              </a:lnSpc>
              <a:buNone/>
            </a:pPr>
            <a:r>
              <a:rPr lang="en-US" sz="1400" b="1" dirty="0" smtClean="0"/>
              <a:t>Java (con Tomcat </a:t>
            </a:r>
            <a:r>
              <a:rPr lang="en-US" sz="1400" b="1" dirty="0" err="1" smtClean="0"/>
              <a:t>dietro</a:t>
            </a:r>
            <a:r>
              <a:rPr lang="en-US" sz="1400" b="1" dirty="0" smtClean="0"/>
              <a:t> </a:t>
            </a:r>
            <a:r>
              <a:rPr lang="en-US" sz="1400" b="1" dirty="0" err="1" smtClean="0"/>
              <a:t>Apache+Shib</a:t>
            </a:r>
            <a:r>
              <a:rPr lang="en-US" sz="1400" b="1" dirty="0" smtClean="0"/>
              <a:t>):</a:t>
            </a:r>
            <a:endParaRPr lang="en-US" sz="1400" dirty="0"/>
          </a:p>
          <a:p>
            <a:pPr lvl="1">
              <a:lnSpc>
                <a:spcPct val="90000"/>
              </a:lnSpc>
              <a:buNone/>
            </a:pPr>
            <a:r>
              <a:rPr lang="en-US" sz="1400" dirty="0" smtClean="0">
                <a:latin typeface="Courier New" pitchFamily="49" charset="0"/>
              </a:rPr>
              <a:t>if(</a:t>
            </a:r>
            <a:r>
              <a:rPr lang="en-US" sz="1400" dirty="0" err="1" smtClean="0">
                <a:latin typeface="Courier New" pitchFamily="49" charset="0"/>
              </a:rPr>
              <a:t>request.getHeader</a:t>
            </a:r>
            <a:r>
              <a:rPr lang="en-US" sz="1400" dirty="0" smtClean="0">
                <a:latin typeface="Courier New" pitchFamily="49" charset="0"/>
              </a:rPr>
              <a:t>(“</a:t>
            </a:r>
            <a:r>
              <a:rPr lang="en-US" sz="1400" b="1" dirty="0" err="1" smtClean="0">
                <a:latin typeface="Courier New" pitchFamily="49" charset="0"/>
              </a:rPr>
              <a:t>eduPersonScopedAffiliation</a:t>
            </a:r>
            <a:r>
              <a:rPr lang="en-US" sz="1400" dirty="0">
                <a:latin typeface="Courier New" pitchFamily="49" charset="0"/>
              </a:rPr>
              <a:t>”).equals(“</a:t>
            </a:r>
            <a:r>
              <a:rPr lang="en-US" sz="1400" dirty="0" smtClean="0">
                <a:latin typeface="Courier New" pitchFamily="49" charset="0"/>
              </a:rPr>
              <a:t>staff@garr.it”))</a:t>
            </a:r>
            <a:endParaRPr lang="en-US" sz="1400" dirty="0">
              <a:latin typeface="Courier New" pitchFamily="49" charset="0"/>
            </a:endParaRPr>
          </a:p>
          <a:p>
            <a:pPr lvl="1">
              <a:lnSpc>
                <a:spcPct val="90000"/>
              </a:lnSpc>
              <a:buNone/>
            </a:pPr>
            <a:r>
              <a:rPr lang="en-US" sz="1400" dirty="0">
                <a:latin typeface="Courier New" pitchFamily="49" charset="0"/>
              </a:rPr>
              <a:t>   { </a:t>
            </a:r>
            <a:r>
              <a:rPr lang="en-US" sz="1400" dirty="0" err="1">
                <a:latin typeface="Courier New" pitchFamily="49" charset="0"/>
              </a:rPr>
              <a:t>grantAccess</a:t>
            </a:r>
            <a:r>
              <a:rPr lang="en-US" sz="1400" dirty="0">
                <a:latin typeface="Courier New" pitchFamily="49" charset="0"/>
              </a:rPr>
              <a:t>() }</a:t>
            </a:r>
            <a:endParaRPr lang="it-IT" sz="1400" dirty="0"/>
          </a:p>
          <a:p>
            <a:pPr marL="57150" indent="0">
              <a:buNone/>
            </a:pPr>
            <a:endParaRPr lang="it-IT" sz="2400" b="1" dirty="0" smtClean="0">
              <a:latin typeface="Calibri" pitchFamily="34" charset="0"/>
              <a:cs typeface="Calibri" pitchFamily="34" charset="0"/>
            </a:endParaRPr>
          </a:p>
          <a:p>
            <a:pPr marL="57150" indent="0">
              <a:buNone/>
            </a:pPr>
            <a:endParaRPr lang="it-IT" sz="2400" b="1" dirty="0" smtClean="0">
              <a:latin typeface="Calibri" pitchFamily="34" charset="0"/>
              <a:cs typeface="Calibri" pitchFamily="34" charset="0"/>
            </a:endParaRP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25194" y="690746"/>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Uso degli attributi</a:t>
            </a:r>
            <a:endParaRPr lang="it-IT" sz="1800" b="1" i="1" dirty="0">
              <a:latin typeface="Calibri" pitchFamily="34" charset="0"/>
              <a:cs typeface="Calibri" pitchFamily="34" charset="0"/>
            </a:endParaRPr>
          </a:p>
        </p:txBody>
      </p:sp>
      <p:sp>
        <p:nvSpPr>
          <p:cNvPr id="7" name="Segnaposto piè di pagina 3"/>
          <p:cNvSpPr txBox="1">
            <a:spLocks/>
          </p:cNvSpPr>
          <p:nvPr/>
        </p:nvSpPr>
        <p:spPr bwMode="auto">
          <a:xfrm>
            <a:off x="4436714" y="6508750"/>
            <a:ext cx="4599336" cy="307777"/>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defPPr>
              <a:defRPr lang="en-US"/>
            </a:defPPr>
            <a:lvl1pPr algn="r" rtl="0" fontAlgn="base">
              <a:spcBef>
                <a:spcPct val="0"/>
              </a:spcBef>
              <a:spcAft>
                <a:spcPct val="0"/>
              </a:spcAft>
              <a:defRPr sz="1400" kern="1200">
                <a:solidFill>
                  <a:srgbClr val="FF6600"/>
                </a:solidFill>
                <a:latin typeface="Calibri" pitchFamily="34" charset="0"/>
                <a:ea typeface="+mn-ea"/>
                <a:cs typeface="Calibri" pitchFamily="34" charset="0"/>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defRPr/>
            </a:pPr>
            <a:r>
              <a:rPr lang="en-US" smtClean="0"/>
              <a:t>Stefano Gargiulo – GARR (stefano.gargiulo@garr.it)</a:t>
            </a:r>
            <a:endParaRPr lang="en-US" dirty="0"/>
          </a:p>
        </p:txBody>
      </p:sp>
      <p:sp>
        <p:nvSpPr>
          <p:cNvPr id="8"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48</a:t>
            </a:fld>
            <a:endParaRPr lang="en-US" sz="1400" dirty="0">
              <a:solidFill>
                <a:srgbClr val="FF6600"/>
              </a:solidFill>
              <a:latin typeface="Lucida Sans" charset="0"/>
            </a:endParaRPr>
          </a:p>
        </p:txBody>
      </p:sp>
    </p:spTree>
    <p:extLst>
      <p:ext uri="{BB962C8B-B14F-4D97-AF65-F5344CB8AC3E}">
        <p14:creationId xmlns:p14="http://schemas.microsoft.com/office/powerpoint/2010/main" val="22709573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p:txBody>
          <a:bodyPr/>
          <a:lstStyle/>
          <a:p>
            <a:pPr marL="57150" indent="0">
              <a:buNone/>
            </a:pPr>
            <a:r>
              <a:rPr lang="en-US" sz="1400" b="1" dirty="0" err="1" smtClean="0">
                <a:cs typeface="Calibri" pitchFamily="34" charset="0"/>
              </a:rPr>
              <a:t>Ecco</a:t>
            </a:r>
            <a:r>
              <a:rPr lang="en-US" sz="1400" b="1" dirty="0" smtClean="0">
                <a:cs typeface="Calibri" pitchFamily="34" charset="0"/>
              </a:rPr>
              <a:t> come </a:t>
            </a:r>
            <a:r>
              <a:rPr lang="en-US" sz="1400" b="1" dirty="0" err="1" smtClean="0">
                <a:cs typeface="Calibri" pitchFamily="34" charset="0"/>
              </a:rPr>
              <a:t>aggiungere</a:t>
            </a:r>
            <a:r>
              <a:rPr lang="en-US" sz="1400" b="1" dirty="0" smtClean="0">
                <a:cs typeface="Calibri" pitchFamily="34" charset="0"/>
              </a:rPr>
              <a:t> </a:t>
            </a:r>
            <a:r>
              <a:rPr lang="en-US" sz="1400" b="1" dirty="0" err="1" smtClean="0">
                <a:cs typeface="Calibri" pitchFamily="34" charset="0"/>
              </a:rPr>
              <a:t>uno</a:t>
            </a:r>
            <a:r>
              <a:rPr lang="en-US" sz="1400" b="1" dirty="0" smtClean="0">
                <a:cs typeface="Calibri" pitchFamily="34" charset="0"/>
              </a:rPr>
              <a:t> </a:t>
            </a:r>
            <a:r>
              <a:rPr lang="en-US" sz="1400" b="1" dirty="0" err="1" smtClean="0">
                <a:cs typeface="Calibri" pitchFamily="34" charset="0"/>
              </a:rPr>
              <a:t>strato</a:t>
            </a:r>
            <a:r>
              <a:rPr lang="en-US" sz="1400" b="1" dirty="0" smtClean="0">
                <a:cs typeface="Calibri" pitchFamily="34" charset="0"/>
              </a:rPr>
              <a:t> </a:t>
            </a:r>
            <a:r>
              <a:rPr lang="en-US" sz="1400" b="1" dirty="0" err="1" smtClean="0">
                <a:cs typeface="Calibri" pitchFamily="34" charset="0"/>
              </a:rPr>
              <a:t>AuthZ</a:t>
            </a:r>
            <a:r>
              <a:rPr lang="en-US" sz="1400" b="1" dirty="0" smtClean="0">
                <a:cs typeface="Calibri" pitchFamily="34" charset="0"/>
              </a:rPr>
              <a:t> al </a:t>
            </a:r>
            <a:r>
              <a:rPr lang="en-US" sz="1400" b="1" dirty="0" err="1" smtClean="0">
                <a:cs typeface="Calibri" pitchFamily="34" charset="0"/>
              </a:rPr>
              <a:t>nostro</a:t>
            </a:r>
            <a:r>
              <a:rPr lang="en-US" sz="1400" b="1" dirty="0" smtClean="0">
                <a:cs typeface="Calibri" pitchFamily="34" charset="0"/>
              </a:rPr>
              <a:t> </a:t>
            </a:r>
            <a:r>
              <a:rPr lang="en-US" sz="1400" b="1" dirty="0" err="1" smtClean="0">
                <a:cs typeface="Calibri" pitchFamily="34" charset="0"/>
              </a:rPr>
              <a:t>esempio</a:t>
            </a:r>
            <a:r>
              <a:rPr lang="en-US" sz="1400" b="1" dirty="0" smtClean="0">
                <a:cs typeface="Calibri" pitchFamily="34" charset="0"/>
              </a:rPr>
              <a:t> </a:t>
            </a:r>
            <a:r>
              <a:rPr lang="en-US" sz="1400" b="1" dirty="0" err="1" smtClean="0">
                <a:cs typeface="Calibri" pitchFamily="34" charset="0"/>
              </a:rPr>
              <a:t>precedente</a:t>
            </a:r>
            <a:r>
              <a:rPr lang="en-US" sz="1400" b="1" dirty="0" smtClean="0">
                <a:cs typeface="Calibri" pitchFamily="34" charset="0"/>
              </a:rPr>
              <a:t>:</a:t>
            </a:r>
            <a:endParaRPr lang="it-IT" sz="2400" b="1" dirty="0" smtClean="0">
              <a:latin typeface="Calibri" pitchFamily="34" charset="0"/>
              <a:cs typeface="Calibri" pitchFamily="34" charset="0"/>
            </a:endParaRP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36756" y="692696"/>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Uso degli attributi</a:t>
            </a:r>
            <a:endParaRPr lang="it-IT" sz="1800" b="1" i="1" dirty="0">
              <a:latin typeface="Calibri" pitchFamily="34" charset="0"/>
              <a:cs typeface="Calibri" pitchFamily="34" charset="0"/>
            </a:endParaRPr>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2564904"/>
            <a:ext cx="10969663" cy="3312368"/>
          </a:xfrm>
          <a:prstGeom prst="rect">
            <a:avLst/>
          </a:prstGeom>
        </p:spPr>
      </p:pic>
      <p:sp>
        <p:nvSpPr>
          <p:cNvPr id="7" name="Segnaposto piè di pagina 3"/>
          <p:cNvSpPr txBox="1">
            <a:spLocks/>
          </p:cNvSpPr>
          <p:nvPr/>
        </p:nvSpPr>
        <p:spPr bwMode="auto">
          <a:xfrm>
            <a:off x="4436714" y="6508750"/>
            <a:ext cx="4599336" cy="307777"/>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defPPr>
              <a:defRPr lang="en-US"/>
            </a:defPPr>
            <a:lvl1pPr algn="r" rtl="0" fontAlgn="base">
              <a:spcBef>
                <a:spcPct val="0"/>
              </a:spcBef>
              <a:spcAft>
                <a:spcPct val="0"/>
              </a:spcAft>
              <a:defRPr sz="1400" kern="1200">
                <a:solidFill>
                  <a:srgbClr val="FF6600"/>
                </a:solidFill>
                <a:latin typeface="Calibri" pitchFamily="34" charset="0"/>
                <a:ea typeface="+mn-ea"/>
                <a:cs typeface="Calibri" pitchFamily="34" charset="0"/>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defRPr/>
            </a:pPr>
            <a:r>
              <a:rPr lang="en-US" smtClean="0"/>
              <a:t>Stefano Gargiulo – GARR (stefano.gargiulo@garr.it)</a:t>
            </a:r>
            <a:endParaRPr lang="en-US" dirty="0"/>
          </a:p>
        </p:txBody>
      </p:sp>
      <p:sp>
        <p:nvSpPr>
          <p:cNvPr id="8"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49</a:t>
            </a:fld>
            <a:endParaRPr lang="en-US" sz="1400" dirty="0">
              <a:solidFill>
                <a:srgbClr val="FF6600"/>
              </a:solidFill>
              <a:latin typeface="Lucida Sans" charset="0"/>
            </a:endParaRPr>
          </a:p>
        </p:txBody>
      </p:sp>
    </p:spTree>
    <p:extLst>
      <p:ext uri="{BB962C8B-B14F-4D97-AF65-F5344CB8AC3E}">
        <p14:creationId xmlns:p14="http://schemas.microsoft.com/office/powerpoint/2010/main" val="10500711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Segnaposto contenuto 8"/>
          <p:cNvSpPr>
            <a:spLocks noGrp="1"/>
          </p:cNvSpPr>
          <p:nvPr>
            <p:ph idx="1"/>
          </p:nvPr>
        </p:nvSpPr>
        <p:spPr>
          <a:xfrm>
            <a:off x="395536" y="1556792"/>
            <a:ext cx="8352928" cy="4751933"/>
          </a:xfrm>
        </p:spPr>
        <p:txBody>
          <a:bodyPr/>
          <a:lstStyle/>
          <a:p>
            <a:pPr marL="0" indent="0" eaLnBrk="1" hangingPunct="1">
              <a:buSzPct val="100000"/>
              <a:buNone/>
            </a:pPr>
            <a:r>
              <a:rPr lang="it-IT" dirty="0" smtClean="0">
                <a:latin typeface="Calibri" pitchFamily="34" charset="0"/>
                <a:cs typeface="Calibri" pitchFamily="34" charset="0"/>
              </a:rPr>
              <a:t>Potremmo definirla come «il processo mediante il quale un'applicazione discerne l'identità</a:t>
            </a:r>
            <a:r>
              <a:rPr lang="it-IT" b="1" dirty="0" smtClean="0">
                <a:latin typeface="Calibri" pitchFamily="34" charset="0"/>
                <a:cs typeface="Calibri" pitchFamily="34" charset="0"/>
              </a:rPr>
              <a:t> </a:t>
            </a:r>
            <a:r>
              <a:rPr lang="it-IT" dirty="0" smtClean="0">
                <a:latin typeface="Calibri" pitchFamily="34" charset="0"/>
                <a:cs typeface="Calibri" pitchFamily="34" charset="0"/>
              </a:rPr>
              <a:t>di un utente». </a:t>
            </a:r>
          </a:p>
          <a:p>
            <a:pPr marL="0" indent="0" eaLnBrk="1" hangingPunct="1">
              <a:buSzPct val="100000"/>
              <a:buNone/>
            </a:pPr>
            <a:r>
              <a:rPr lang="it-IT" dirty="0" smtClean="0">
                <a:latin typeface="Calibri" pitchFamily="34" charset="0"/>
                <a:cs typeface="Calibri" pitchFamily="34" charset="0"/>
              </a:rPr>
              <a:t>Si tratta di un processo dipendente da elementi esterni all’applicazione:</a:t>
            </a:r>
            <a:r>
              <a:rPr lang="it-IT" b="1" dirty="0" smtClean="0">
                <a:latin typeface="Calibri" pitchFamily="34" charset="0"/>
                <a:cs typeface="Calibri" pitchFamily="34" charset="0"/>
              </a:rPr>
              <a:t> l’utente </a:t>
            </a:r>
            <a:r>
              <a:rPr lang="it-IT" dirty="0" smtClean="0">
                <a:latin typeface="Calibri" pitchFamily="34" charset="0"/>
                <a:cs typeface="Calibri" pitchFamily="34" charset="0"/>
              </a:rPr>
              <a:t>(almeno).</a:t>
            </a:r>
          </a:p>
          <a:p>
            <a:pPr marL="0" indent="0">
              <a:buSzPct val="100000"/>
              <a:buNone/>
            </a:pPr>
            <a:r>
              <a:rPr lang="it-IT" dirty="0" smtClean="0">
                <a:latin typeface="Calibri" pitchFamily="34" charset="0"/>
                <a:cs typeface="Calibri" pitchFamily="34" charset="0"/>
              </a:rPr>
              <a:t>Il tutto </a:t>
            </a:r>
            <a:r>
              <a:rPr lang="it-IT" dirty="0" smtClean="0"/>
              <a:t>è </a:t>
            </a:r>
            <a:r>
              <a:rPr lang="it-IT" dirty="0" smtClean="0">
                <a:latin typeface="Calibri" pitchFamily="34" charset="0"/>
                <a:cs typeface="Calibri" pitchFamily="34" charset="0"/>
              </a:rPr>
              <a:t>infatti </a:t>
            </a:r>
            <a:r>
              <a:rPr lang="it-IT" b="1" dirty="0" smtClean="0">
                <a:latin typeface="Calibri" pitchFamily="34" charset="0"/>
                <a:cs typeface="Calibri" pitchFamily="34" charset="0"/>
              </a:rPr>
              <a:t>basato su un operazione che può compiere solo l’utente</a:t>
            </a:r>
            <a:r>
              <a:rPr lang="it-IT" dirty="0" smtClean="0">
                <a:latin typeface="Calibri" pitchFamily="34" charset="0"/>
                <a:cs typeface="Calibri" pitchFamily="34" charset="0"/>
              </a:rPr>
              <a:t>: (Ricordare una password, fornire un documento, presentare un certificato, far riconoscere un’impronta digitale ecc.)</a:t>
            </a:r>
          </a:p>
          <a:p>
            <a:pPr marL="0" indent="0">
              <a:buSzPct val="100000"/>
              <a:buNone/>
            </a:pPr>
            <a:endParaRPr lang="en-US" dirty="0">
              <a:latin typeface="Calibri" pitchFamily="34" charset="0"/>
              <a:cs typeface="Calibri" pitchFamily="34" charset="0"/>
            </a:endParaRPr>
          </a:p>
          <a:p>
            <a:pPr>
              <a:buSzPct val="100000"/>
            </a:pPr>
            <a:endParaRPr lang="en-US" dirty="0" smtClean="0">
              <a:latin typeface="Calibri" pitchFamily="34" charset="0"/>
              <a:cs typeface="Calibri" pitchFamily="34" charset="0"/>
            </a:endParaRPr>
          </a:p>
          <a:p>
            <a:pPr marL="457200" lvl="1" indent="0">
              <a:buSzPct val="100000"/>
              <a:buNone/>
            </a:pPr>
            <a:endParaRPr lang="en-US" dirty="0">
              <a:latin typeface="Calibri" pitchFamily="34" charset="0"/>
              <a:cs typeface="Calibri" pitchFamily="34" charset="0"/>
            </a:endParaRPr>
          </a:p>
        </p:txBody>
      </p:sp>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5</a:t>
            </a:fld>
            <a:endParaRPr lang="en-US" sz="1400" dirty="0">
              <a:solidFill>
                <a:srgbClr val="FF6600"/>
              </a:solidFill>
              <a:latin typeface="Lucida Sans" charset="0"/>
            </a:endParaRPr>
          </a:p>
        </p:txBody>
      </p:sp>
      <p:sp>
        <p:nvSpPr>
          <p:cNvPr id="8" name="Titolo 7"/>
          <p:cNvSpPr>
            <a:spLocks noGrp="1"/>
          </p:cNvSpPr>
          <p:nvPr>
            <p:ph type="title"/>
          </p:nvPr>
        </p:nvSpPr>
        <p:spPr>
          <a:xfrm>
            <a:off x="395536" y="476672"/>
            <a:ext cx="8568952" cy="1143000"/>
          </a:xfrm>
        </p:spPr>
        <p:txBody>
          <a:bodyPr/>
          <a:lstStyle/>
          <a:p>
            <a:pPr eaLnBrk="1" hangingPunct="1"/>
            <a:r>
              <a:rPr lang="en-US" dirty="0" smtClean="0">
                <a:latin typeface="Calibri" pitchFamily="34" charset="0"/>
                <a:cs typeface="Calibri" pitchFamily="34" charset="0"/>
              </a:rPr>
              <a:t>Autenticazione</a:t>
            </a:r>
            <a:endParaRPr lang="it-IT" dirty="0" smtClean="0">
              <a:latin typeface="Calibri" pitchFamily="34" charset="0"/>
              <a:cs typeface="Calibri" pitchFamily="34" charset="0"/>
            </a:endParaRPr>
          </a:p>
        </p:txBody>
      </p:sp>
      <p:sp>
        <p:nvSpPr>
          <p:cNvPr id="10" name="Titolo 1"/>
          <p:cNvSpPr txBox="1">
            <a:spLocks/>
          </p:cNvSpPr>
          <p:nvPr/>
        </p:nvSpPr>
        <p:spPr bwMode="auto">
          <a:xfrm>
            <a:off x="7884368" y="836712"/>
            <a:ext cx="1080120" cy="472530"/>
          </a:xfrm>
          <a:prstGeom prst="rect">
            <a:avLst/>
          </a:prstGeom>
          <a:solidFill>
            <a:srgbClr val="FC8A2C"/>
          </a:solidFill>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sz="1200" b="1" i="1" dirty="0" smtClean="0">
                <a:latin typeface="Calibri" pitchFamily="34" charset="0"/>
                <a:cs typeface="Calibri" pitchFamily="34" charset="0"/>
              </a:rPr>
              <a:t>concetto</a:t>
            </a:r>
            <a:endParaRPr lang="it-IT" sz="1200" b="1" i="1" dirty="0">
              <a:latin typeface="Calibri" pitchFamily="34" charset="0"/>
              <a:cs typeface="Calibri" pitchFamily="34" charset="0"/>
            </a:endParaRPr>
          </a:p>
        </p:txBody>
      </p:sp>
    </p:spTree>
    <p:extLst>
      <p:ext uri="{BB962C8B-B14F-4D97-AF65-F5344CB8AC3E}">
        <p14:creationId xmlns:p14="http://schemas.microsoft.com/office/powerpoint/2010/main" val="39044251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a:xfrm>
            <a:off x="518864" y="2132856"/>
            <a:ext cx="8229600" cy="4237037"/>
          </a:xfrm>
        </p:spPr>
        <p:txBody>
          <a:bodyPr/>
          <a:lstStyle/>
          <a:p>
            <a:pPr marL="57150" indent="0">
              <a:buNone/>
            </a:pPr>
            <a:r>
              <a:rPr lang="en-US" sz="1400" b="1" dirty="0" smtClean="0">
                <a:cs typeface="Calibri" pitchFamily="34" charset="0"/>
              </a:rPr>
              <a:t>Un </a:t>
            </a:r>
            <a:r>
              <a:rPr lang="en-US" sz="1400" b="1" dirty="0" err="1" smtClean="0">
                <a:cs typeface="Calibri" pitchFamily="34" charset="0"/>
              </a:rPr>
              <a:t>caso</a:t>
            </a:r>
            <a:r>
              <a:rPr lang="en-US" sz="1400" b="1" dirty="0" smtClean="0">
                <a:cs typeface="Calibri" pitchFamily="34" charset="0"/>
              </a:rPr>
              <a:t> </a:t>
            </a:r>
            <a:r>
              <a:rPr lang="en-US" sz="1400" b="1" dirty="0" err="1" smtClean="0">
                <a:cs typeface="Calibri" pitchFamily="34" charset="0"/>
              </a:rPr>
              <a:t>possibile</a:t>
            </a:r>
            <a:r>
              <a:rPr lang="en-US" sz="1400" b="1" dirty="0" smtClean="0">
                <a:cs typeface="Calibri" pitchFamily="34" charset="0"/>
              </a:rPr>
              <a:t> in IDEM è </a:t>
            </a:r>
            <a:r>
              <a:rPr lang="en-US" sz="1400" b="1" dirty="0" err="1" smtClean="0">
                <a:cs typeface="Calibri" pitchFamily="34" charset="0"/>
              </a:rPr>
              <a:t>sfruttare</a:t>
            </a:r>
            <a:r>
              <a:rPr lang="en-US" sz="1400" b="1" dirty="0" smtClean="0">
                <a:cs typeface="Calibri" pitchFamily="34" charset="0"/>
              </a:rPr>
              <a:t> </a:t>
            </a:r>
            <a:r>
              <a:rPr lang="en-US" sz="1400" b="1" dirty="0" err="1" smtClean="0">
                <a:cs typeface="Calibri" pitchFamily="34" charset="0"/>
              </a:rPr>
              <a:t>l’attributo</a:t>
            </a:r>
            <a:r>
              <a:rPr lang="en-US" sz="1400" b="1" dirty="0" smtClean="0">
                <a:cs typeface="Calibri" pitchFamily="34" charset="0"/>
              </a:rPr>
              <a:t> </a:t>
            </a:r>
            <a:r>
              <a:rPr lang="en-US" sz="1400" b="1" dirty="0" err="1" smtClean="0">
                <a:cs typeface="Calibri" pitchFamily="34" charset="0"/>
              </a:rPr>
              <a:t>eduPersonScopedAffiliation</a:t>
            </a:r>
            <a:r>
              <a:rPr lang="en-US" sz="1400" b="1" dirty="0" smtClean="0">
                <a:cs typeface="Calibri" pitchFamily="34" charset="0"/>
              </a:rPr>
              <a:t> a </a:t>
            </a:r>
            <a:r>
              <a:rPr lang="en-US" sz="1400" b="1" dirty="0" err="1" smtClean="0">
                <a:cs typeface="Calibri" pitchFamily="34" charset="0"/>
              </a:rPr>
              <a:t>fini</a:t>
            </a:r>
            <a:r>
              <a:rPr lang="en-US" sz="1400" b="1" dirty="0" smtClean="0">
                <a:cs typeface="Calibri" pitchFamily="34" charset="0"/>
              </a:rPr>
              <a:t> </a:t>
            </a:r>
            <a:r>
              <a:rPr lang="en-US" sz="1400" b="1" dirty="0" err="1" smtClean="0">
                <a:cs typeface="Calibri" pitchFamily="34" charset="0"/>
              </a:rPr>
              <a:t>autorizzativi</a:t>
            </a:r>
            <a:r>
              <a:rPr lang="en-US" sz="1400" b="1" dirty="0" smtClean="0">
                <a:cs typeface="Calibri" pitchFamily="34" charset="0"/>
              </a:rPr>
              <a:t>,  (per </a:t>
            </a:r>
            <a:r>
              <a:rPr lang="en-US" sz="1400" b="1" dirty="0" err="1" smtClean="0">
                <a:cs typeface="Calibri" pitchFamily="34" charset="0"/>
              </a:rPr>
              <a:t>autorizzazioni</a:t>
            </a:r>
            <a:r>
              <a:rPr lang="en-US" sz="1400" b="1" dirty="0" smtClean="0">
                <a:cs typeface="Calibri" pitchFamily="34" charset="0"/>
              </a:rPr>
              <a:t> </a:t>
            </a:r>
            <a:r>
              <a:rPr lang="en-US" sz="1400" b="1" dirty="0" err="1" smtClean="0">
                <a:cs typeface="Calibri" pitchFamily="34" charset="0"/>
              </a:rPr>
              <a:t>piu</a:t>
            </a:r>
            <a:r>
              <a:rPr lang="en-US" sz="1400" b="1" dirty="0" smtClean="0">
                <a:cs typeface="Calibri" pitchFamily="34" charset="0"/>
              </a:rPr>
              <a:t>` </a:t>
            </a:r>
            <a:r>
              <a:rPr lang="en-US" sz="1400" b="1" dirty="0" err="1" smtClean="0">
                <a:cs typeface="Calibri" pitchFamily="34" charset="0"/>
              </a:rPr>
              <a:t>granulari</a:t>
            </a:r>
            <a:r>
              <a:rPr lang="en-US" sz="1400" b="1" dirty="0" smtClean="0">
                <a:cs typeface="Calibri" pitchFamily="34" charset="0"/>
              </a:rPr>
              <a:t> </a:t>
            </a:r>
            <a:r>
              <a:rPr lang="en-US" sz="1400" b="1" dirty="0" err="1" smtClean="0">
                <a:cs typeface="Calibri" pitchFamily="34" charset="0"/>
              </a:rPr>
              <a:t>si</a:t>
            </a:r>
            <a:r>
              <a:rPr lang="en-US" sz="1400" b="1" dirty="0" smtClean="0">
                <a:cs typeface="Calibri" pitchFamily="34" charset="0"/>
              </a:rPr>
              <a:t> </a:t>
            </a:r>
            <a:r>
              <a:rPr lang="en-US" sz="1400" b="1" dirty="0" err="1" smtClean="0">
                <a:cs typeface="Calibri" pitchFamily="34" charset="0"/>
              </a:rPr>
              <a:t>potrebbe</a:t>
            </a:r>
            <a:r>
              <a:rPr lang="en-US" sz="1400" b="1" dirty="0" smtClean="0">
                <a:cs typeface="Calibri" pitchFamily="34" charset="0"/>
              </a:rPr>
              <a:t> </a:t>
            </a:r>
            <a:r>
              <a:rPr lang="en-US" sz="1400" b="1" dirty="0" err="1" smtClean="0">
                <a:cs typeface="Calibri" pitchFamily="34" charset="0"/>
              </a:rPr>
              <a:t>richiedere</a:t>
            </a:r>
            <a:r>
              <a:rPr lang="en-US" sz="1400" b="1" dirty="0" smtClean="0">
                <a:cs typeface="Calibri" pitchFamily="34" charset="0"/>
              </a:rPr>
              <a:t> un </a:t>
            </a:r>
            <a:r>
              <a:rPr lang="en-US" sz="1400" b="1" dirty="0" err="1" smtClean="0">
                <a:cs typeface="Calibri" pitchFamily="34" charset="0"/>
              </a:rPr>
              <a:t>valore</a:t>
            </a:r>
            <a:r>
              <a:rPr lang="en-US" sz="1400" b="1" dirty="0" smtClean="0">
                <a:cs typeface="Calibri" pitchFamily="34" charset="0"/>
              </a:rPr>
              <a:t> </a:t>
            </a:r>
            <a:r>
              <a:rPr lang="en-US" sz="1400" b="1" dirty="0" err="1" smtClean="0">
                <a:cs typeface="Calibri" pitchFamily="34" charset="0"/>
              </a:rPr>
              <a:t>specifico</a:t>
            </a:r>
            <a:r>
              <a:rPr lang="en-US" sz="1400" b="1" dirty="0" smtClean="0">
                <a:cs typeface="Calibri" pitchFamily="34" charset="0"/>
              </a:rPr>
              <a:t> di </a:t>
            </a:r>
            <a:r>
              <a:rPr lang="en-US" sz="1400" b="1" dirty="0" err="1" smtClean="0">
                <a:cs typeface="Calibri" pitchFamily="34" charset="0"/>
              </a:rPr>
              <a:t>eduPersonEntitlement</a:t>
            </a:r>
            <a:r>
              <a:rPr lang="en-US" sz="1400" b="1" dirty="0" smtClean="0">
                <a:cs typeface="Calibri" pitchFamily="34" charset="0"/>
              </a:rPr>
              <a:t> o </a:t>
            </a:r>
            <a:r>
              <a:rPr lang="en-US" sz="1400" b="1" dirty="0" err="1" smtClean="0">
                <a:cs typeface="Calibri" pitchFamily="34" charset="0"/>
              </a:rPr>
              <a:t>avere</a:t>
            </a:r>
            <a:r>
              <a:rPr lang="en-US" sz="1400" b="1" dirty="0" smtClean="0">
                <a:cs typeface="Calibri" pitchFamily="34" charset="0"/>
              </a:rPr>
              <a:t> un mapping </a:t>
            </a:r>
            <a:r>
              <a:rPr lang="en-US" sz="1400" b="1" dirty="0" err="1" smtClean="0">
                <a:cs typeface="Calibri" pitchFamily="34" charset="0"/>
              </a:rPr>
              <a:t>dei</a:t>
            </a:r>
            <a:r>
              <a:rPr lang="en-US" sz="1400" b="1" dirty="0" smtClean="0">
                <a:cs typeface="Calibri" pitchFamily="34" charset="0"/>
              </a:rPr>
              <a:t> </a:t>
            </a:r>
            <a:r>
              <a:rPr lang="en-US" sz="1400" b="1" dirty="0" err="1" smtClean="0">
                <a:cs typeface="Calibri" pitchFamily="34" charset="0"/>
              </a:rPr>
              <a:t>ruoli</a:t>
            </a:r>
            <a:r>
              <a:rPr lang="en-US" sz="1400" b="1" dirty="0" smtClean="0">
                <a:cs typeface="Calibri" pitchFamily="34" charset="0"/>
              </a:rPr>
              <a:t> in locale )</a:t>
            </a:r>
            <a:endParaRPr lang="it-IT" sz="2400" b="1" dirty="0" smtClean="0">
              <a:latin typeface="Calibri" pitchFamily="34" charset="0"/>
              <a:cs typeface="Calibri" pitchFamily="34" charset="0"/>
            </a:endParaRP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456249" y="69269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Uso degli attributi</a:t>
            </a:r>
            <a:endParaRPr lang="it-IT" sz="1800" b="1" i="1" dirty="0">
              <a:latin typeface="Calibri" pitchFamily="34" charset="0"/>
              <a:cs typeface="Calibri" pitchFamily="34" charset="0"/>
            </a:endParaRPr>
          </a:p>
        </p:txBody>
      </p:sp>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0960" y="3068960"/>
            <a:ext cx="8555726" cy="2952328"/>
          </a:xfrm>
          <a:prstGeom prst="rect">
            <a:avLst/>
          </a:prstGeom>
        </p:spPr>
      </p:pic>
      <p:sp>
        <p:nvSpPr>
          <p:cNvPr id="8" name="Segnaposto piè di pagina 3"/>
          <p:cNvSpPr txBox="1">
            <a:spLocks/>
          </p:cNvSpPr>
          <p:nvPr/>
        </p:nvSpPr>
        <p:spPr bwMode="auto">
          <a:xfrm>
            <a:off x="4436714" y="6508750"/>
            <a:ext cx="4599336" cy="307777"/>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defPPr>
              <a:defRPr lang="en-US"/>
            </a:defPPr>
            <a:lvl1pPr algn="r" rtl="0" fontAlgn="base">
              <a:spcBef>
                <a:spcPct val="0"/>
              </a:spcBef>
              <a:spcAft>
                <a:spcPct val="0"/>
              </a:spcAft>
              <a:defRPr sz="1400" kern="1200">
                <a:solidFill>
                  <a:srgbClr val="FF6600"/>
                </a:solidFill>
                <a:latin typeface="Calibri" pitchFamily="34" charset="0"/>
                <a:ea typeface="+mn-ea"/>
                <a:cs typeface="Calibri" pitchFamily="34" charset="0"/>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defRPr/>
            </a:pPr>
            <a:r>
              <a:rPr lang="en-US" dirty="0" smtClean="0"/>
              <a:t>Stefano Gargiulo – GARR (stefano.gargiulo@garr.it)</a:t>
            </a:r>
            <a:endParaRPr lang="en-US" dirty="0"/>
          </a:p>
        </p:txBody>
      </p:sp>
      <p:sp>
        <p:nvSpPr>
          <p:cNvPr id="9"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50</a:t>
            </a:fld>
            <a:endParaRPr lang="en-US" sz="1400" dirty="0">
              <a:solidFill>
                <a:srgbClr val="FF6600"/>
              </a:solidFill>
              <a:latin typeface="Lucida Sans" charset="0"/>
            </a:endParaRPr>
          </a:p>
        </p:txBody>
      </p:sp>
    </p:spTree>
    <p:extLst>
      <p:ext uri="{BB962C8B-B14F-4D97-AF65-F5344CB8AC3E}">
        <p14:creationId xmlns:p14="http://schemas.microsoft.com/office/powerpoint/2010/main" val="5065015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a:xfrm>
            <a:off x="539552" y="2132856"/>
            <a:ext cx="8229600" cy="4237037"/>
          </a:xfrm>
        </p:spPr>
        <p:txBody>
          <a:bodyPr/>
          <a:lstStyle/>
          <a:p>
            <a:pPr marL="57150" indent="0">
              <a:buNone/>
            </a:pPr>
            <a:r>
              <a:rPr lang="en-US" sz="1400" b="1" dirty="0" err="1" smtClean="0">
                <a:cs typeface="Calibri" pitchFamily="34" charset="0"/>
              </a:rPr>
              <a:t>Ora</a:t>
            </a:r>
            <a:r>
              <a:rPr lang="en-US" sz="1400" b="1" dirty="0" smtClean="0">
                <a:cs typeface="Calibri" pitchFamily="34" charset="0"/>
              </a:rPr>
              <a:t> </a:t>
            </a:r>
            <a:r>
              <a:rPr lang="en-US" sz="1400" b="1" dirty="0" err="1" smtClean="0">
                <a:cs typeface="Calibri" pitchFamily="34" charset="0"/>
              </a:rPr>
              <a:t>abbiamo</a:t>
            </a:r>
            <a:r>
              <a:rPr lang="en-US" sz="1400" b="1" dirty="0" smtClean="0">
                <a:cs typeface="Calibri" pitchFamily="34" charset="0"/>
              </a:rPr>
              <a:t> un </a:t>
            </a:r>
            <a:r>
              <a:rPr lang="en-US" sz="1400" b="1" dirty="0" err="1" smtClean="0">
                <a:cs typeface="Calibri" pitchFamily="34" charset="0"/>
              </a:rPr>
              <a:t>esempio</a:t>
            </a:r>
            <a:r>
              <a:rPr lang="en-US" sz="1400" b="1" dirty="0" smtClean="0">
                <a:cs typeface="Calibri" pitchFamily="34" charset="0"/>
              </a:rPr>
              <a:t> </a:t>
            </a:r>
            <a:r>
              <a:rPr lang="en-US" sz="1400" b="1" dirty="0" err="1" smtClean="0">
                <a:cs typeface="Calibri" pitchFamily="34" charset="0"/>
              </a:rPr>
              <a:t>più</a:t>
            </a:r>
            <a:r>
              <a:rPr lang="en-US" sz="1400" b="1" dirty="0" smtClean="0">
                <a:cs typeface="Calibri" pitchFamily="34" charset="0"/>
              </a:rPr>
              <a:t> </a:t>
            </a:r>
            <a:r>
              <a:rPr lang="en-US" sz="1400" b="1" dirty="0" err="1" smtClean="0">
                <a:cs typeface="Calibri" pitchFamily="34" charset="0"/>
              </a:rPr>
              <a:t>realistico</a:t>
            </a:r>
            <a:r>
              <a:rPr lang="en-US" sz="1400" b="1" dirty="0" smtClean="0">
                <a:cs typeface="Calibri" pitchFamily="34" charset="0"/>
              </a:rPr>
              <a:t>: </a:t>
            </a:r>
            <a:r>
              <a:rPr lang="en-US" sz="1400" b="1" dirty="0" err="1" smtClean="0">
                <a:cs typeface="Calibri" pitchFamily="34" charset="0"/>
              </a:rPr>
              <a:t>una</a:t>
            </a:r>
            <a:r>
              <a:rPr lang="en-US" sz="1400" b="1" dirty="0" smtClean="0">
                <a:cs typeface="Calibri" pitchFamily="34" charset="0"/>
              </a:rPr>
              <a:t> </a:t>
            </a:r>
            <a:r>
              <a:rPr lang="en-US" sz="1400" b="1" dirty="0" err="1" smtClean="0">
                <a:cs typeface="Calibri" pitchFamily="34" charset="0"/>
              </a:rPr>
              <a:t>risorsa</a:t>
            </a:r>
            <a:r>
              <a:rPr lang="en-US" sz="1400" b="1" dirty="0" smtClean="0">
                <a:cs typeface="Calibri" pitchFamily="34" charset="0"/>
              </a:rPr>
              <a:t> </a:t>
            </a:r>
            <a:r>
              <a:rPr lang="en-US" sz="1400" b="1" dirty="0" err="1" smtClean="0">
                <a:cs typeface="Calibri" pitchFamily="34" charset="0"/>
              </a:rPr>
              <a:t>protetta</a:t>
            </a:r>
            <a:r>
              <a:rPr lang="en-US" sz="1400" b="1" dirty="0" smtClean="0">
                <a:cs typeface="Calibri" pitchFamily="34" charset="0"/>
              </a:rPr>
              <a:t> non solo in base </a:t>
            </a:r>
            <a:r>
              <a:rPr lang="en-US" sz="1400" b="1" dirty="0" err="1" smtClean="0">
                <a:cs typeface="Calibri" pitchFamily="34" charset="0"/>
              </a:rPr>
              <a:t>alla</a:t>
            </a:r>
            <a:r>
              <a:rPr lang="en-US" sz="1400" b="1" dirty="0" smtClean="0">
                <a:cs typeface="Calibri" pitchFamily="34" charset="0"/>
              </a:rPr>
              <a:t> </a:t>
            </a:r>
            <a:r>
              <a:rPr lang="en-US" sz="1400" b="1" dirty="0" err="1" smtClean="0">
                <a:cs typeface="Calibri" pitchFamily="34" charset="0"/>
              </a:rPr>
              <a:t>presenza</a:t>
            </a:r>
            <a:r>
              <a:rPr lang="en-US" sz="1400" b="1" dirty="0" smtClean="0">
                <a:cs typeface="Calibri" pitchFamily="34" charset="0"/>
              </a:rPr>
              <a:t> di un login </a:t>
            </a:r>
            <a:r>
              <a:rPr lang="en-US" sz="1400" b="1" dirty="0" err="1" smtClean="0">
                <a:cs typeface="Calibri" pitchFamily="34" charset="0"/>
              </a:rPr>
              <a:t>valido</a:t>
            </a:r>
            <a:r>
              <a:rPr lang="en-US" sz="1400" b="1" dirty="0" smtClean="0">
                <a:cs typeface="Calibri" pitchFamily="34" charset="0"/>
              </a:rPr>
              <a:t>, ma </a:t>
            </a:r>
            <a:r>
              <a:rPr lang="en-US" sz="1400" b="1" dirty="0" err="1" smtClean="0">
                <a:cs typeface="Calibri" pitchFamily="34" charset="0"/>
              </a:rPr>
              <a:t>anche</a:t>
            </a:r>
            <a:r>
              <a:rPr lang="en-US" sz="1400" b="1" dirty="0" smtClean="0">
                <a:cs typeface="Calibri" pitchFamily="34" charset="0"/>
              </a:rPr>
              <a:t> grazie a </a:t>
            </a:r>
            <a:r>
              <a:rPr lang="en-US" sz="1400" b="1" dirty="0" err="1" smtClean="0">
                <a:cs typeface="Calibri" pitchFamily="34" charset="0"/>
              </a:rPr>
              <a:t>dei</a:t>
            </a:r>
            <a:r>
              <a:rPr lang="en-US" sz="1400" b="1" dirty="0" smtClean="0">
                <a:cs typeface="Calibri" pitchFamily="34" charset="0"/>
              </a:rPr>
              <a:t> </a:t>
            </a:r>
            <a:r>
              <a:rPr lang="en-US" sz="1400" b="1" dirty="0" err="1" smtClean="0">
                <a:cs typeface="Calibri" pitchFamily="34" charset="0"/>
              </a:rPr>
              <a:t>controlli</a:t>
            </a:r>
            <a:r>
              <a:rPr lang="en-US" sz="1400" b="1" dirty="0" smtClean="0">
                <a:cs typeface="Calibri" pitchFamily="34" charset="0"/>
              </a:rPr>
              <a:t> </a:t>
            </a:r>
            <a:r>
              <a:rPr lang="en-US" sz="1400" b="1" dirty="0" err="1" smtClean="0">
                <a:cs typeface="Calibri" pitchFamily="34" charset="0"/>
              </a:rPr>
              <a:t>sugli</a:t>
            </a:r>
            <a:r>
              <a:rPr lang="en-US" sz="1400" b="1" dirty="0" smtClean="0">
                <a:cs typeface="Calibri" pitchFamily="34" charset="0"/>
              </a:rPr>
              <a:t> </a:t>
            </a:r>
            <a:r>
              <a:rPr lang="en-US" sz="1400" b="1" dirty="0" err="1" smtClean="0">
                <a:cs typeface="Calibri" pitchFamily="34" charset="0"/>
              </a:rPr>
              <a:t>attributi</a:t>
            </a:r>
            <a:r>
              <a:rPr lang="en-US" sz="1400" b="1" dirty="0" smtClean="0">
                <a:cs typeface="Calibri" pitchFamily="34" charset="0"/>
              </a:rPr>
              <a:t> </a:t>
            </a:r>
            <a:r>
              <a:rPr lang="en-US" sz="1400" b="1" dirty="0" err="1" smtClean="0">
                <a:cs typeface="Calibri" pitchFamily="34" charset="0"/>
              </a:rPr>
              <a:t>dell’identità</a:t>
            </a:r>
            <a:r>
              <a:rPr lang="en-US" sz="1400" b="1" dirty="0">
                <a:cs typeface="Calibri" pitchFamily="34" charset="0"/>
              </a:rPr>
              <a:t> </a:t>
            </a:r>
            <a:r>
              <a:rPr lang="en-US" sz="1400" b="1" dirty="0" err="1" smtClean="0">
                <a:cs typeface="Calibri" pitchFamily="34" charset="0"/>
              </a:rPr>
              <a:t>che</a:t>
            </a:r>
            <a:r>
              <a:rPr lang="en-US" sz="1400" b="1" dirty="0" smtClean="0">
                <a:cs typeface="Calibri" pitchFamily="34" charset="0"/>
              </a:rPr>
              <a:t> lo ha </a:t>
            </a:r>
            <a:r>
              <a:rPr lang="en-US" sz="1400" b="1" dirty="0" err="1" smtClean="0">
                <a:cs typeface="Calibri" pitchFamily="34" charset="0"/>
              </a:rPr>
              <a:t>effettuato</a:t>
            </a:r>
            <a:r>
              <a:rPr lang="en-US" sz="1400" b="1" dirty="0" smtClean="0">
                <a:cs typeface="Calibri" pitchFamily="34" charset="0"/>
              </a:rPr>
              <a:t>.  (Da </a:t>
            </a:r>
            <a:r>
              <a:rPr lang="en-US" sz="1400" b="1" dirty="0" err="1" smtClean="0">
                <a:cs typeface="Calibri" pitchFamily="34" charset="0"/>
              </a:rPr>
              <a:t>questo</a:t>
            </a:r>
            <a:r>
              <a:rPr lang="en-US" sz="1400" b="1" dirty="0" smtClean="0">
                <a:cs typeface="Calibri" pitchFamily="34" charset="0"/>
              </a:rPr>
              <a:t> </a:t>
            </a:r>
            <a:r>
              <a:rPr lang="en-US" sz="1400" b="1" dirty="0" err="1" smtClean="0">
                <a:cs typeface="Calibri" pitchFamily="34" charset="0"/>
              </a:rPr>
              <a:t>si</a:t>
            </a:r>
            <a:r>
              <a:rPr lang="en-US" sz="1400" b="1" dirty="0" smtClean="0">
                <a:cs typeface="Calibri" pitchFamily="34" charset="0"/>
              </a:rPr>
              <a:t> evince </a:t>
            </a:r>
            <a:r>
              <a:rPr lang="en-US" sz="1400" b="1" dirty="0" err="1" smtClean="0">
                <a:cs typeface="Calibri" pitchFamily="34" charset="0"/>
              </a:rPr>
              <a:t>anche</a:t>
            </a:r>
            <a:r>
              <a:rPr lang="en-US" sz="1400" b="1" dirty="0" smtClean="0">
                <a:cs typeface="Calibri" pitchFamily="34" charset="0"/>
              </a:rPr>
              <a:t> </a:t>
            </a:r>
            <a:r>
              <a:rPr lang="en-US" sz="1400" b="1" dirty="0" err="1" smtClean="0">
                <a:cs typeface="Calibri" pitchFamily="34" charset="0"/>
              </a:rPr>
              <a:t>che</a:t>
            </a:r>
            <a:r>
              <a:rPr lang="en-US" sz="1400" b="1" dirty="0" smtClean="0">
                <a:cs typeface="Calibri" pitchFamily="34" charset="0"/>
              </a:rPr>
              <a:t> </a:t>
            </a:r>
            <a:r>
              <a:rPr lang="en-US" sz="1400" b="1" dirty="0" err="1" smtClean="0">
                <a:cs typeface="Calibri" pitchFamily="34" charset="0"/>
              </a:rPr>
              <a:t>l’AuthZ</a:t>
            </a:r>
            <a:r>
              <a:rPr lang="en-US" sz="1400" b="1" dirty="0" smtClean="0">
                <a:cs typeface="Calibri" pitchFamily="34" charset="0"/>
              </a:rPr>
              <a:t>, </a:t>
            </a:r>
            <a:r>
              <a:rPr lang="en-US" sz="1400" b="1" dirty="0" err="1" smtClean="0">
                <a:cs typeface="Calibri" pitchFamily="34" charset="0"/>
              </a:rPr>
              <a:t>anche</a:t>
            </a:r>
            <a:r>
              <a:rPr lang="en-US" sz="1400" b="1" dirty="0" smtClean="0">
                <a:cs typeface="Calibri" pitchFamily="34" charset="0"/>
              </a:rPr>
              <a:t> con IDEM </a:t>
            </a:r>
            <a:r>
              <a:rPr lang="en-US" sz="1400" b="1" dirty="0" err="1" smtClean="0">
                <a:cs typeface="Calibri" pitchFamily="34" charset="0"/>
              </a:rPr>
              <a:t>spetta</a:t>
            </a:r>
            <a:r>
              <a:rPr lang="en-US" sz="1400" b="1" dirty="0" smtClean="0">
                <a:cs typeface="Calibri" pitchFamily="34" charset="0"/>
              </a:rPr>
              <a:t> </a:t>
            </a:r>
            <a:r>
              <a:rPr lang="en-US" sz="1400" b="1" dirty="0" err="1" smtClean="0">
                <a:cs typeface="Calibri" pitchFamily="34" charset="0"/>
              </a:rPr>
              <a:t>sempre</a:t>
            </a:r>
            <a:r>
              <a:rPr lang="en-US" sz="1400" b="1" dirty="0" smtClean="0">
                <a:cs typeface="Calibri" pitchFamily="34" charset="0"/>
              </a:rPr>
              <a:t> </a:t>
            </a:r>
            <a:r>
              <a:rPr lang="en-US" sz="1400" b="1" dirty="0" err="1" smtClean="0">
                <a:cs typeface="Calibri" pitchFamily="34" charset="0"/>
              </a:rPr>
              <a:t>all’applicazione</a:t>
            </a:r>
            <a:r>
              <a:rPr lang="en-US" sz="1400" b="1" dirty="0" smtClean="0">
                <a:cs typeface="Calibri" pitchFamily="34" charset="0"/>
              </a:rPr>
              <a:t>)</a:t>
            </a:r>
          </a:p>
          <a:p>
            <a:pPr marL="57150" indent="0">
              <a:buNone/>
            </a:pPr>
            <a:endParaRPr lang="en-US" sz="1400" b="1" dirty="0">
              <a:latin typeface="Calibri" pitchFamily="34" charset="0"/>
              <a:cs typeface="Calibri" pitchFamily="34" charset="0"/>
            </a:endParaRPr>
          </a:p>
          <a:p>
            <a:pPr marL="57150" indent="0">
              <a:buNone/>
            </a:pPr>
            <a:endParaRPr lang="en-US" sz="1400" b="1" dirty="0" smtClean="0">
              <a:latin typeface="Calibri" pitchFamily="34" charset="0"/>
              <a:cs typeface="Calibri" pitchFamily="34" charset="0"/>
            </a:endParaRPr>
          </a:p>
          <a:p>
            <a:pPr marL="57150" indent="0">
              <a:buNone/>
            </a:pPr>
            <a:endParaRPr lang="en-US" sz="1400" b="1" dirty="0">
              <a:latin typeface="Calibri" pitchFamily="34" charset="0"/>
              <a:cs typeface="Calibri" pitchFamily="34" charset="0"/>
            </a:endParaRP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90103" y="744217"/>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a:t>
            </a:r>
            <a:r>
              <a:rPr lang="it-IT" sz="1800" b="1" i="1" dirty="0" err="1" smtClean="0">
                <a:latin typeface="Calibri" pitchFamily="34" charset="0"/>
                <a:cs typeface="Calibri" pitchFamily="34" charset="0"/>
              </a:rPr>
              <a:t>AuthZ</a:t>
            </a:r>
            <a:r>
              <a:rPr lang="it-IT" sz="1800" b="1" i="1" dirty="0" smtClean="0">
                <a:latin typeface="Calibri" pitchFamily="34" charset="0"/>
                <a:cs typeface="Calibri" pitchFamily="34" charset="0"/>
              </a:rPr>
              <a:t> Attributi Risultato</a:t>
            </a:r>
            <a:endParaRPr lang="it-IT" sz="1800" b="1" i="1" dirty="0">
              <a:latin typeface="Calibri" pitchFamily="34" charset="0"/>
              <a:cs typeface="Calibri" pitchFamily="34" charset="0"/>
            </a:endParaRPr>
          </a:p>
        </p:txBody>
      </p:sp>
      <p:pic>
        <p:nvPicPr>
          <p:cNvPr id="8" name="Immagin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33896" y="3212976"/>
            <a:ext cx="2555400" cy="2563564"/>
          </a:xfrm>
          <a:prstGeom prst="rect">
            <a:avLst/>
          </a:prstGeom>
        </p:spPr>
      </p:pic>
      <p:sp>
        <p:nvSpPr>
          <p:cNvPr id="9" name="CasellaDiTesto 8"/>
          <p:cNvSpPr txBox="1"/>
          <p:nvPr/>
        </p:nvSpPr>
        <p:spPr>
          <a:xfrm>
            <a:off x="3333896" y="5776540"/>
            <a:ext cx="3600400" cy="369332"/>
          </a:xfrm>
          <a:prstGeom prst="rect">
            <a:avLst/>
          </a:prstGeom>
          <a:noFill/>
        </p:spPr>
        <p:txBody>
          <a:bodyPr wrap="square" rtlCol="0">
            <a:spAutoFit/>
          </a:bodyPr>
          <a:lstStyle/>
          <a:p>
            <a:r>
              <a:rPr lang="it-IT" b="1" dirty="0" smtClean="0">
                <a:effectLst>
                  <a:outerShdw blurRad="38100" dist="38100" dir="2700000" algn="tl">
                    <a:srgbClr val="000000">
                      <a:alpha val="43137"/>
                    </a:srgbClr>
                  </a:outerShdw>
                </a:effectLst>
                <a:latin typeface="Calibri" pitchFamily="34" charset="0"/>
                <a:cs typeface="Calibri" pitchFamily="34" charset="0"/>
              </a:rPr>
              <a:t>(breve video dimostrativo)</a:t>
            </a:r>
            <a:endParaRPr lang="it-IT" b="1" dirty="0">
              <a:effectLst>
                <a:outerShdw blurRad="38100" dist="38100" dir="2700000" algn="tl">
                  <a:srgbClr val="000000">
                    <a:alpha val="43137"/>
                  </a:srgbClr>
                </a:outerShdw>
              </a:effectLst>
              <a:latin typeface="Calibri" pitchFamily="34" charset="0"/>
              <a:cs typeface="Calibri" pitchFamily="34" charset="0"/>
            </a:endParaRPr>
          </a:p>
        </p:txBody>
      </p:sp>
      <p:sp>
        <p:nvSpPr>
          <p:cNvPr id="11"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51</a:t>
            </a:fld>
            <a:endParaRPr lang="en-US" sz="1400" dirty="0">
              <a:solidFill>
                <a:srgbClr val="FF6600"/>
              </a:solidFill>
              <a:latin typeface="Lucida Sans" charset="0"/>
            </a:endParaRPr>
          </a:p>
        </p:txBody>
      </p:sp>
      <p:pic>
        <p:nvPicPr>
          <p:cNvPr id="12" name="Immagin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496" y="6525344"/>
            <a:ext cx="290199" cy="273616"/>
          </a:xfrm>
          <a:prstGeom prst="rect">
            <a:avLst/>
          </a:prstGeom>
        </p:spPr>
      </p:pic>
      <p:pic>
        <p:nvPicPr>
          <p:cNvPr id="3" name="Untitled.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0" y="949796"/>
            <a:ext cx="9144000" cy="5143500"/>
          </a:xfrm>
          <a:prstGeom prst="rect">
            <a:avLst/>
          </a:prstGeom>
        </p:spPr>
      </p:pic>
    </p:spTree>
    <p:extLst>
      <p:ext uri="{BB962C8B-B14F-4D97-AF65-F5344CB8AC3E}">
        <p14:creationId xmlns:p14="http://schemas.microsoft.com/office/powerpoint/2010/main" val="3248439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fill="hold" display="0">
                  <p:stCondLst>
                    <p:cond delay="indefinite"/>
                  </p:stCondLst>
                </p:cTn>
                <p:tgtEl>
                  <p:spTgt spid="3"/>
                </p:tgtEl>
              </p:cMediaNode>
            </p:video>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a:xfrm>
            <a:off x="539552" y="2132857"/>
            <a:ext cx="8604448" cy="4176464"/>
          </a:xfrm>
        </p:spPr>
        <p:txBody>
          <a:bodyPr/>
          <a:lstStyle/>
          <a:p>
            <a:pPr marL="57150" indent="0">
              <a:buNone/>
            </a:pPr>
            <a:r>
              <a:rPr lang="en-US" sz="1800" b="1" dirty="0" err="1" smtClean="0">
                <a:cs typeface="Calibri" pitchFamily="34" charset="0"/>
              </a:rPr>
              <a:t>Ci</a:t>
            </a:r>
            <a:r>
              <a:rPr lang="en-US" sz="1800" b="1" dirty="0" smtClean="0">
                <a:cs typeface="Calibri" pitchFamily="34" charset="0"/>
              </a:rPr>
              <a:t> </a:t>
            </a:r>
            <a:r>
              <a:rPr lang="en-US" sz="1800" b="1" dirty="0" err="1" smtClean="0">
                <a:cs typeface="Calibri" pitchFamily="34" charset="0"/>
              </a:rPr>
              <a:t>sono</a:t>
            </a:r>
            <a:r>
              <a:rPr lang="en-US" sz="1800" b="1" dirty="0" smtClean="0">
                <a:cs typeface="Calibri" pitchFamily="34" charset="0"/>
              </a:rPr>
              <a:t> </a:t>
            </a:r>
            <a:r>
              <a:rPr lang="en-US" sz="1800" b="1" dirty="0" err="1" smtClean="0">
                <a:cs typeface="Calibri" pitchFamily="34" charset="0"/>
              </a:rPr>
              <a:t>molti</a:t>
            </a:r>
            <a:r>
              <a:rPr lang="en-US" sz="1800" b="1" dirty="0" smtClean="0">
                <a:cs typeface="Calibri" pitchFamily="34" charset="0"/>
              </a:rPr>
              <a:t> </a:t>
            </a:r>
            <a:r>
              <a:rPr lang="en-US" sz="1800" b="1" dirty="0" err="1" smtClean="0">
                <a:cs typeface="Calibri" pitchFamily="34" charset="0"/>
              </a:rPr>
              <a:t>modi</a:t>
            </a:r>
            <a:r>
              <a:rPr lang="en-US" sz="1800" b="1" dirty="0" smtClean="0">
                <a:cs typeface="Calibri" pitchFamily="34" charset="0"/>
              </a:rPr>
              <a:t>:</a:t>
            </a:r>
          </a:p>
          <a:p>
            <a:pPr marL="57150" indent="0">
              <a:buNone/>
            </a:pPr>
            <a:endParaRPr lang="en-US" sz="1800" b="1" dirty="0">
              <a:cs typeface="Calibri" pitchFamily="34" charset="0"/>
            </a:endParaRPr>
          </a:p>
          <a:p>
            <a:pPr marL="57150" indent="0">
              <a:buNone/>
            </a:pPr>
            <a:endParaRPr lang="en-US" sz="1800" b="1" dirty="0" smtClean="0">
              <a:cs typeface="Calibri" pitchFamily="34" charset="0"/>
            </a:endParaRPr>
          </a:p>
          <a:p>
            <a:pPr marL="57150" indent="0">
              <a:buNone/>
            </a:pPr>
            <a:endParaRPr lang="en-US" sz="1800" b="1" dirty="0">
              <a:latin typeface="Calibri" pitchFamily="34" charset="0"/>
              <a:cs typeface="Calibri" pitchFamily="34" charset="0"/>
            </a:endParaRPr>
          </a:p>
          <a:p>
            <a:pPr marL="57150" indent="0">
              <a:buNone/>
            </a:pPr>
            <a:endParaRPr lang="en-US" sz="1800" b="1" dirty="0" smtClean="0">
              <a:latin typeface="Calibri" pitchFamily="34" charset="0"/>
              <a:cs typeface="Calibri" pitchFamily="34" charset="0"/>
            </a:endParaRPr>
          </a:p>
          <a:p>
            <a:pPr marL="57150" indent="0">
              <a:buNone/>
            </a:pPr>
            <a:endParaRPr lang="en-US" sz="1800" b="1" dirty="0">
              <a:latin typeface="Calibri" pitchFamily="34" charset="0"/>
              <a:cs typeface="Calibri" pitchFamily="34" charset="0"/>
            </a:endParaRPr>
          </a:p>
          <a:p>
            <a:pPr marL="57150" indent="0">
              <a:buNone/>
            </a:pPr>
            <a:endParaRPr lang="en-US" sz="1800" b="1" dirty="0" smtClean="0">
              <a:latin typeface="Calibri" pitchFamily="34" charset="0"/>
              <a:cs typeface="Calibri" pitchFamily="34" charset="0"/>
            </a:endParaRPr>
          </a:p>
          <a:p>
            <a:pPr marL="57150" indent="0">
              <a:buNone/>
            </a:pPr>
            <a:r>
              <a:rPr lang="en-US" sz="1800" b="1" dirty="0" smtClean="0">
                <a:latin typeface="Calibri" pitchFamily="34" charset="0"/>
                <a:cs typeface="Calibri" pitchFamily="34" charset="0"/>
              </a:rPr>
              <a:t>Shibboleth </a:t>
            </a:r>
            <a:r>
              <a:rPr lang="en-US" sz="1800" b="1" dirty="0" err="1" smtClean="0">
                <a:latin typeface="Calibri" pitchFamily="34" charset="0"/>
                <a:cs typeface="Calibri" pitchFamily="34" charset="0"/>
              </a:rPr>
              <a:t>offre</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anche</a:t>
            </a:r>
            <a:r>
              <a:rPr lang="en-US" sz="1800" b="1" dirty="0" smtClean="0">
                <a:latin typeface="Calibri" pitchFamily="34" charset="0"/>
                <a:cs typeface="Calibri" pitchFamily="34" charset="0"/>
              </a:rPr>
              <a:t> la </a:t>
            </a:r>
            <a:r>
              <a:rPr lang="en-US" sz="1800" b="1" dirty="0" err="1" smtClean="0">
                <a:latin typeface="Calibri" pitchFamily="34" charset="0"/>
                <a:cs typeface="Calibri" pitchFamily="34" charset="0"/>
              </a:rPr>
              <a:t>possibilita</a:t>
            </a:r>
            <a:r>
              <a:rPr lang="en-US" sz="1800" b="1" dirty="0" smtClean="0">
                <a:latin typeface="Calibri" pitchFamily="34" charset="0"/>
                <a:cs typeface="Calibri" pitchFamily="34" charset="0"/>
              </a:rPr>
              <a:t>` di </a:t>
            </a:r>
            <a:r>
              <a:rPr lang="en-US" sz="1800" b="1" dirty="0" err="1" smtClean="0">
                <a:latin typeface="Calibri" pitchFamily="34" charset="0"/>
                <a:cs typeface="Calibri" pitchFamily="34" charset="0"/>
              </a:rPr>
              <a:t>controllare</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l’autorizzazione</a:t>
            </a:r>
            <a:r>
              <a:rPr lang="en-US" sz="1800" b="1" dirty="0" smtClean="0">
                <a:latin typeface="Calibri" pitchFamily="34" charset="0"/>
                <a:cs typeface="Calibri" pitchFamily="34" charset="0"/>
              </a:rPr>
              <a:t> via Apache, </a:t>
            </a:r>
            <a:r>
              <a:rPr lang="en-US" sz="1800" b="1" dirty="0" err="1" smtClean="0">
                <a:latin typeface="Calibri" pitchFamily="34" charset="0"/>
                <a:cs typeface="Calibri" pitchFamily="34" charset="0"/>
              </a:rPr>
              <a:t>personalmente</a:t>
            </a:r>
            <a:r>
              <a:rPr lang="en-US" sz="1800" b="1" dirty="0" smtClean="0">
                <a:latin typeface="Calibri" pitchFamily="34" charset="0"/>
                <a:cs typeface="Calibri" pitchFamily="34" charset="0"/>
              </a:rPr>
              <a:t> non </a:t>
            </a:r>
            <a:r>
              <a:rPr lang="en-US" sz="1800" b="1" dirty="0" err="1" smtClean="0">
                <a:latin typeface="Calibri" pitchFamily="34" charset="0"/>
                <a:cs typeface="Calibri" pitchFamily="34" charset="0"/>
              </a:rPr>
              <a:t>consiglierei</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questa</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tecnica</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dato</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che</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lega</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troppo</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l’architettura</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dell’applicazione</a:t>
            </a:r>
            <a:r>
              <a:rPr lang="en-US" sz="1800" b="1" dirty="0" smtClean="0">
                <a:latin typeface="Calibri" pitchFamily="34" charset="0"/>
                <a:cs typeface="Calibri" pitchFamily="34" charset="0"/>
              </a:rPr>
              <a:t> al webserver </a:t>
            </a:r>
            <a:r>
              <a:rPr lang="en-US" sz="1800" b="1" dirty="0" err="1" smtClean="0">
                <a:latin typeface="Calibri" pitchFamily="34" charset="0"/>
                <a:cs typeface="Calibri" pitchFamily="34" charset="0"/>
              </a:rPr>
              <a:t>irrigidendone</a:t>
            </a:r>
            <a:r>
              <a:rPr lang="en-US" sz="1800" b="1" dirty="0" smtClean="0">
                <a:latin typeface="Calibri" pitchFamily="34" charset="0"/>
                <a:cs typeface="Calibri" pitchFamily="34" charset="0"/>
              </a:rPr>
              <a:t> la </a:t>
            </a:r>
            <a:r>
              <a:rPr lang="en-US" sz="1800" b="1" dirty="0" err="1" smtClean="0">
                <a:latin typeface="Calibri" pitchFamily="34" charset="0"/>
                <a:cs typeface="Calibri" pitchFamily="34" charset="0"/>
              </a:rPr>
              <a:t>struttura</a:t>
            </a:r>
            <a:r>
              <a:rPr lang="en-US" sz="1800" b="1" dirty="0" smtClean="0">
                <a:latin typeface="Calibri" pitchFamily="34" charset="0"/>
                <a:cs typeface="Calibri" pitchFamily="34" charset="0"/>
              </a:rPr>
              <a:t> e le </a:t>
            </a:r>
            <a:r>
              <a:rPr lang="en-US" sz="1800" b="1" dirty="0" err="1" smtClean="0">
                <a:latin typeface="Calibri" pitchFamily="34" charset="0"/>
                <a:cs typeface="Calibri" pitchFamily="34" charset="0"/>
              </a:rPr>
              <a:t>potenzialita</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es</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si</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pensi</a:t>
            </a:r>
            <a:r>
              <a:rPr lang="en-US" sz="1800" b="1" dirty="0" smtClean="0">
                <a:latin typeface="Calibri" pitchFamily="34" charset="0"/>
                <a:cs typeface="Calibri" pitchFamily="34" charset="0"/>
              </a:rPr>
              <a:t> ad </a:t>
            </a:r>
            <a:r>
              <a:rPr lang="en-US" sz="1800" b="1" dirty="0" err="1" smtClean="0">
                <a:latin typeface="Calibri" pitchFamily="34" charset="0"/>
                <a:cs typeface="Calibri" pitchFamily="34" charset="0"/>
              </a:rPr>
              <a:t>azioni</a:t>
            </a:r>
            <a:r>
              <a:rPr lang="en-US" sz="1800" b="1" dirty="0" smtClean="0">
                <a:latin typeface="Calibri" pitchFamily="34" charset="0"/>
                <a:cs typeface="Calibri" pitchFamily="34" charset="0"/>
              </a:rPr>
              <a:t> con </a:t>
            </a:r>
            <a:r>
              <a:rPr lang="en-US" sz="1800" b="1" dirty="0" err="1" smtClean="0">
                <a:latin typeface="Calibri" pitchFamily="34" charset="0"/>
                <a:cs typeface="Calibri" pitchFamily="34" charset="0"/>
              </a:rPr>
              <a:t>condizioni</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AuthZ</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complesse</a:t>
            </a:r>
            <a:r>
              <a:rPr lang="en-US" sz="1800" b="1" dirty="0" smtClean="0">
                <a:latin typeface="Calibri" pitchFamily="34" charset="0"/>
                <a:cs typeface="Calibri" pitchFamily="34" charset="0"/>
              </a:rPr>
              <a:t> e legate a </a:t>
            </a:r>
            <a:r>
              <a:rPr lang="en-US" sz="1800" b="1" dirty="0" err="1" smtClean="0">
                <a:latin typeface="Calibri" pitchFamily="34" charset="0"/>
                <a:cs typeface="Calibri" pitchFamily="34" charset="0"/>
              </a:rPr>
              <a:t>piu</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condizioni</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dinamiche</a:t>
            </a:r>
            <a:r>
              <a:rPr lang="en-US" sz="1800" b="1" dirty="0" smtClean="0">
                <a:latin typeface="Calibri" pitchFamily="34" charset="0"/>
                <a:cs typeface="Calibri" pitchFamily="34" charset="0"/>
              </a:rPr>
              <a:t>, o </a:t>
            </a:r>
            <a:r>
              <a:rPr lang="en-US" sz="1800" b="1" dirty="0" err="1" smtClean="0">
                <a:latin typeface="Calibri" pitchFamily="34" charset="0"/>
                <a:cs typeface="Calibri" pitchFamily="34" charset="0"/>
              </a:rPr>
              <a:t>alla</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difficolta</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che</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si</a:t>
            </a:r>
            <a:r>
              <a:rPr lang="en-US" sz="1800" b="1" dirty="0" smtClean="0">
                <a:latin typeface="Calibri" pitchFamily="34" charset="0"/>
                <a:cs typeface="Calibri" pitchFamily="34" charset="0"/>
              </a:rPr>
              <a:t> </a:t>
            </a:r>
            <a:r>
              <a:rPr lang="en-US" sz="1800" b="1" dirty="0" err="1" smtClean="0">
                <a:latin typeface="Calibri" pitchFamily="34" charset="0"/>
                <a:cs typeface="Calibri" pitchFamily="34" charset="0"/>
              </a:rPr>
              <a:t>incontrerebbe</a:t>
            </a:r>
            <a:r>
              <a:rPr lang="en-US" sz="1800" b="1" dirty="0" smtClean="0">
                <a:latin typeface="Calibri" pitchFamily="34" charset="0"/>
                <a:cs typeface="Calibri" pitchFamily="34" charset="0"/>
              </a:rPr>
              <a:t> in un </a:t>
            </a:r>
            <a:r>
              <a:rPr lang="en-US" sz="1800" b="1" dirty="0" err="1" smtClean="0">
                <a:latin typeface="Calibri" pitchFamily="34" charset="0"/>
                <a:cs typeface="Calibri" pitchFamily="34" charset="0"/>
              </a:rPr>
              <a:t>futuro</a:t>
            </a:r>
            <a:r>
              <a:rPr lang="en-US" sz="1800" b="1" dirty="0" smtClean="0">
                <a:latin typeface="Calibri" pitchFamily="34" charset="0"/>
                <a:cs typeface="Calibri" pitchFamily="34" charset="0"/>
              </a:rPr>
              <a:t> refactoring di </a:t>
            </a:r>
            <a:r>
              <a:rPr lang="en-US" sz="1800" b="1" dirty="0" err="1" smtClean="0">
                <a:latin typeface="Calibri" pitchFamily="34" charset="0"/>
                <a:cs typeface="Calibri" pitchFamily="34" charset="0"/>
              </a:rPr>
              <a:t>un’applicazione</a:t>
            </a:r>
            <a:r>
              <a:rPr lang="en-US" sz="1800" b="1" dirty="0" smtClean="0">
                <a:latin typeface="Calibri" pitchFamily="34" charset="0"/>
                <a:cs typeface="Calibri" pitchFamily="34" charset="0"/>
              </a:rPr>
              <a:t> del </a:t>
            </a:r>
            <a:r>
              <a:rPr lang="en-US" sz="1800" b="1" dirty="0" err="1" smtClean="0">
                <a:latin typeface="Calibri" pitchFamily="34" charset="0"/>
                <a:cs typeface="Calibri" pitchFamily="34" charset="0"/>
              </a:rPr>
              <a:t>genere</a:t>
            </a:r>
            <a:r>
              <a:rPr lang="en-US" sz="1800" b="1" dirty="0" smtClean="0">
                <a:latin typeface="Calibri" pitchFamily="34" charset="0"/>
                <a:cs typeface="Calibri" pitchFamily="34" charset="0"/>
              </a:rPr>
              <a:t>)</a:t>
            </a:r>
            <a:endParaRPr lang="it-IT" sz="2400" b="1" dirty="0" smtClean="0">
              <a:latin typeface="Calibri" pitchFamily="34" charset="0"/>
              <a:cs typeface="Calibri" pitchFamily="34" charset="0"/>
            </a:endParaRP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90103" y="744217"/>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a:t>
            </a:r>
            <a:r>
              <a:rPr lang="it-IT" sz="1800" b="1" i="1" dirty="0" err="1" smtClean="0">
                <a:latin typeface="Calibri" pitchFamily="34" charset="0"/>
                <a:cs typeface="Calibri" pitchFamily="34" charset="0"/>
              </a:rPr>
              <a:t>AuthZ</a:t>
            </a:r>
            <a:r>
              <a:rPr lang="it-IT" sz="1800" b="1" i="1" dirty="0" smtClean="0">
                <a:latin typeface="Calibri" pitchFamily="34" charset="0"/>
                <a:cs typeface="Calibri" pitchFamily="34" charset="0"/>
              </a:rPr>
              <a:t> Attributi Metodo2</a:t>
            </a:r>
            <a:endParaRPr lang="it-IT" sz="1800" b="1" i="1" dirty="0">
              <a:latin typeface="Calibri" pitchFamily="34" charset="0"/>
              <a:cs typeface="Calibri" pitchFamily="34" charset="0"/>
            </a:endParaRPr>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2708920"/>
            <a:ext cx="8685103" cy="186802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3" name="Ovale 2"/>
          <p:cNvSpPr/>
          <p:nvPr/>
        </p:nvSpPr>
        <p:spPr>
          <a:xfrm>
            <a:off x="3995936" y="3068960"/>
            <a:ext cx="4104456" cy="650163"/>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7" name="CasellaDiTesto 6"/>
          <p:cNvSpPr txBox="1"/>
          <p:nvPr/>
        </p:nvSpPr>
        <p:spPr>
          <a:xfrm>
            <a:off x="636835" y="4576945"/>
            <a:ext cx="8197799" cy="1631216"/>
          </a:xfrm>
          <a:prstGeom prst="rect">
            <a:avLst/>
          </a:prstGeom>
          <a:effectLst>
            <a:glow rad="228600">
              <a:srgbClr val="FFC000">
                <a:alpha val="40000"/>
              </a:srgb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it-IT" sz="2000" b="1" dirty="0" smtClean="0">
                <a:latin typeface="Calibri" pitchFamily="34" charset="0"/>
                <a:cs typeface="Calibri" pitchFamily="34" charset="0"/>
              </a:rPr>
              <a:t>QUESTA TECNICA PUO` PERO` ESSERE MOLTO UTLITE PER PROTEGGERE DIRECTORY DI DOCUMENTI, OPPURE APPLICAZIONI SEMPLICI CHE DEVONO ESSERE ACCEDUTE SOLO DA DETERMINATE CATEGORIE DI UTENTI MA CHE  NON PREVEDONO </a:t>
            </a:r>
            <a:r>
              <a:rPr lang="it-IT" sz="2000" b="1" dirty="0">
                <a:latin typeface="Calibri" pitchFamily="34" charset="0"/>
                <a:cs typeface="Calibri" pitchFamily="34" charset="0"/>
              </a:rPr>
              <a:t>POI MOLTI </a:t>
            </a:r>
            <a:r>
              <a:rPr lang="it-IT" sz="2000" b="1" dirty="0" smtClean="0">
                <a:latin typeface="Calibri" pitchFamily="34" charset="0"/>
                <a:cs typeface="Calibri" pitchFamily="34" charset="0"/>
              </a:rPr>
              <a:t> RUOLI O PERMESSI DISTINTI AL LORO INTERNO</a:t>
            </a:r>
            <a:endParaRPr lang="it-IT" sz="2000" b="1" dirty="0">
              <a:latin typeface="Calibri" pitchFamily="34" charset="0"/>
              <a:cs typeface="Calibri" pitchFamily="34" charset="0"/>
            </a:endParaRPr>
          </a:p>
        </p:txBody>
      </p:sp>
      <p:sp>
        <p:nvSpPr>
          <p:cNvPr id="11"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52</a:t>
            </a:fld>
            <a:endParaRPr lang="en-US" sz="1400" dirty="0">
              <a:solidFill>
                <a:srgbClr val="FF6600"/>
              </a:solidFill>
              <a:latin typeface="Lucida Sans" charset="0"/>
            </a:endParaRPr>
          </a:p>
        </p:txBody>
      </p:sp>
    </p:spTree>
    <p:extLst>
      <p:ext uri="{BB962C8B-B14F-4D97-AF65-F5344CB8AC3E}">
        <p14:creationId xmlns:p14="http://schemas.microsoft.com/office/powerpoint/2010/main" val="27522273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a:xfrm>
            <a:off x="467544" y="1916833"/>
            <a:ext cx="8568952" cy="2088231"/>
          </a:xfrm>
        </p:spPr>
        <p:txBody>
          <a:bodyPr/>
          <a:lstStyle/>
          <a:p>
            <a:pPr marL="57150" indent="0">
              <a:buNone/>
            </a:pPr>
            <a:r>
              <a:rPr lang="it-IT" sz="2300" b="1" dirty="0" smtClean="0">
                <a:latin typeface="Calibri" pitchFamily="34" charset="0"/>
                <a:cs typeface="Calibri" pitchFamily="34" charset="0"/>
              </a:rPr>
              <a:t>In ogni caso non ci accontentiamo: abbiamo visto esempi che «forzano» un redirect verso il flusso di login IDEM non appena l’utente  tenta di accedere ad un’applicazione. </a:t>
            </a:r>
            <a:r>
              <a:rPr lang="it-IT" sz="2300" b="1" dirty="0">
                <a:effectLst>
                  <a:outerShdw blurRad="38100" dist="38100" dir="2700000" algn="tl">
                    <a:srgbClr val="000000">
                      <a:alpha val="43137"/>
                    </a:srgbClr>
                  </a:outerShdw>
                </a:effectLst>
                <a:latin typeface="Calibri" pitchFamily="34" charset="0"/>
                <a:cs typeface="Calibri" pitchFamily="34" charset="0"/>
              </a:rPr>
              <a:t>Q</a:t>
            </a:r>
            <a:r>
              <a:rPr lang="it-IT" sz="2300" b="1" dirty="0" smtClean="0">
                <a:effectLst>
                  <a:outerShdw blurRad="38100" dist="38100" dir="2700000" algn="tl">
                    <a:srgbClr val="000000">
                      <a:alpha val="43137"/>
                    </a:srgbClr>
                  </a:outerShdw>
                </a:effectLst>
                <a:latin typeface="Calibri" pitchFamily="34" charset="0"/>
                <a:cs typeface="Calibri" pitchFamily="34" charset="0"/>
              </a:rPr>
              <a:t>uesto non è un modo molto elegante per dire all’utente che è possibile fare login con IDEM</a:t>
            </a:r>
            <a:r>
              <a:rPr lang="it-IT" sz="2300" b="1" dirty="0" smtClean="0">
                <a:latin typeface="Calibri" pitchFamily="34" charset="0"/>
                <a:cs typeface="Calibri" pitchFamily="34" charset="0"/>
              </a:rPr>
              <a:t>: lo disorienta, inoltre è molto limitante per la nostra applicazione dato che, ad esempio, potremmo voler supportare più sistemi di login contemporaneamente (</a:t>
            </a:r>
            <a:r>
              <a:rPr lang="it-IT" sz="2300" b="1" dirty="0" err="1" smtClean="0">
                <a:latin typeface="Calibri" pitchFamily="34" charset="0"/>
                <a:cs typeface="Calibri" pitchFamily="34" charset="0"/>
              </a:rPr>
              <a:t>eg</a:t>
            </a:r>
            <a:r>
              <a:rPr lang="it-IT" sz="2300" b="1" dirty="0" smtClean="0">
                <a:latin typeface="Calibri" pitchFamily="34" charset="0"/>
                <a:cs typeface="Calibri" pitchFamily="34" charset="0"/>
              </a:rPr>
              <a:t>. Più federazioni, login </a:t>
            </a:r>
            <a:r>
              <a:rPr lang="it-IT" sz="2300" b="1" dirty="0" err="1" smtClean="0">
                <a:latin typeface="Calibri" pitchFamily="34" charset="0"/>
                <a:cs typeface="Calibri" pitchFamily="34" charset="0"/>
              </a:rPr>
              <a:t>legacy</a:t>
            </a:r>
            <a:r>
              <a:rPr lang="it-IT" sz="2300" b="1" dirty="0" smtClean="0">
                <a:latin typeface="Calibri" pitchFamily="34" charset="0"/>
                <a:cs typeface="Calibri" pitchFamily="34" charset="0"/>
              </a:rPr>
              <a:t>, login </a:t>
            </a:r>
            <a:r>
              <a:rPr lang="it-IT" sz="2300" b="1" dirty="0" err="1" smtClean="0">
                <a:latin typeface="Calibri" pitchFamily="34" charset="0"/>
                <a:cs typeface="Calibri" pitchFamily="34" charset="0"/>
              </a:rPr>
              <a:t>facebook</a:t>
            </a:r>
            <a:r>
              <a:rPr lang="it-IT" sz="2300" b="1" dirty="0" smtClean="0">
                <a:latin typeface="Calibri" pitchFamily="34" charset="0"/>
                <a:cs typeface="Calibri" pitchFamily="34" charset="0"/>
              </a:rPr>
              <a:t>, </a:t>
            </a:r>
            <a:r>
              <a:rPr lang="it-IT" sz="2300" b="1" dirty="0" err="1" smtClean="0">
                <a:latin typeface="Calibri" pitchFamily="34" charset="0"/>
                <a:cs typeface="Calibri" pitchFamily="34" charset="0"/>
              </a:rPr>
              <a:t>twitter</a:t>
            </a:r>
            <a:r>
              <a:rPr lang="it-IT" sz="2300" b="1" dirty="0">
                <a:latin typeface="Calibri" pitchFamily="34" charset="0"/>
                <a:cs typeface="Calibri" pitchFamily="34" charset="0"/>
              </a:rPr>
              <a:t>,</a:t>
            </a:r>
            <a:r>
              <a:rPr lang="it-IT" sz="2300" b="1" dirty="0" smtClean="0">
                <a:latin typeface="Calibri" pitchFamily="34" charset="0"/>
                <a:cs typeface="Calibri" pitchFamily="34" charset="0"/>
              </a:rPr>
              <a:t> </a:t>
            </a:r>
            <a:r>
              <a:rPr lang="it-IT" sz="2300" b="1" dirty="0" err="1" smtClean="0">
                <a:latin typeface="Calibri" pitchFamily="34" charset="0"/>
                <a:cs typeface="Calibri" pitchFamily="34" charset="0"/>
              </a:rPr>
              <a:t>google</a:t>
            </a:r>
            <a:r>
              <a:rPr lang="it-IT" sz="2300" b="1" dirty="0" smtClean="0">
                <a:latin typeface="Calibri" pitchFamily="34" charset="0"/>
                <a:cs typeface="Calibri" pitchFamily="34" charset="0"/>
              </a:rPr>
              <a:t> ecc.) oppure offrire delle azioni pubbliche fruibili anche da utenti non identificati.</a:t>
            </a:r>
          </a:p>
          <a:p>
            <a:pPr marL="57150" indent="0">
              <a:buNone/>
            </a:pPr>
            <a:r>
              <a:rPr lang="it-IT" sz="2300" b="1" dirty="0" smtClean="0">
                <a:latin typeface="Calibri" pitchFamily="34" charset="0"/>
                <a:cs typeface="Calibri" pitchFamily="34" charset="0"/>
              </a:rPr>
              <a:t>Per questo dobbiamo introdurre il concetto di</a:t>
            </a:r>
          </a:p>
          <a:p>
            <a:pPr marL="57150" indent="0">
              <a:buNone/>
            </a:pPr>
            <a:r>
              <a:rPr lang="it-IT" sz="2800" b="1" dirty="0" err="1" smtClean="0">
                <a:effectLst>
                  <a:outerShdw blurRad="38100" dist="38100" dir="2700000" algn="tl">
                    <a:srgbClr val="000000">
                      <a:alpha val="43137"/>
                    </a:srgbClr>
                  </a:outerShdw>
                </a:effectLst>
                <a:latin typeface="Calibri" pitchFamily="34" charset="0"/>
                <a:cs typeface="Calibri" pitchFamily="34" charset="0"/>
              </a:rPr>
              <a:t>lazy</a:t>
            </a:r>
            <a:r>
              <a:rPr lang="it-IT" sz="2800" b="1" dirty="0" smtClean="0">
                <a:effectLst>
                  <a:outerShdw blurRad="38100" dist="38100" dir="2700000" algn="tl">
                    <a:srgbClr val="000000">
                      <a:alpha val="43137"/>
                    </a:srgbClr>
                  </a:outerShdw>
                </a:effectLst>
                <a:latin typeface="Calibri" pitchFamily="34" charset="0"/>
                <a:cs typeface="Calibri" pitchFamily="34" charset="0"/>
              </a:rPr>
              <a:t> session</a:t>
            </a: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13836" y="664578"/>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LAZY SESSION</a:t>
            </a:r>
            <a:endParaRPr lang="it-IT" sz="1800" b="1" i="1" dirty="0">
              <a:latin typeface="Calibri" pitchFamily="34" charset="0"/>
              <a:cs typeface="Calibri" pitchFamily="34" charset="0"/>
            </a:endParaRPr>
          </a:p>
        </p:txBody>
      </p:sp>
      <p:pic>
        <p:nvPicPr>
          <p:cNvPr id="2" name="Immagine 1"/>
          <p:cNvPicPr>
            <a:picLocks noChangeAspect="1"/>
          </p:cNvPicPr>
          <p:nvPr/>
        </p:nvPicPr>
        <p:blipFill>
          <a:blip r:embed="rId2">
            <a:extLst>
              <a:ext uri="{BEBA8EAE-BF5A-486C-A8C5-ECC9F3942E4B}">
                <a14:imgProps xmlns:a14="http://schemas.microsoft.com/office/drawing/2010/main">
                  <a14:imgLayer r:embed="rId3">
                    <a14:imgEffect>
                      <a14:artisticCement/>
                    </a14:imgEffect>
                  </a14:imgLayer>
                </a14:imgProps>
              </a:ext>
              <a:ext uri="{28A0092B-C50C-407E-A947-70E740481C1C}">
                <a14:useLocalDpi xmlns:a14="http://schemas.microsoft.com/office/drawing/2010/main" val="0"/>
              </a:ext>
            </a:extLst>
          </a:blip>
          <a:stretch>
            <a:fillRect/>
          </a:stretch>
        </p:blipFill>
        <p:spPr>
          <a:xfrm>
            <a:off x="7452544" y="4869160"/>
            <a:ext cx="1439936" cy="150393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53</a:t>
            </a:fld>
            <a:endParaRPr lang="en-US" sz="1400" dirty="0">
              <a:solidFill>
                <a:srgbClr val="FF6600"/>
              </a:solidFill>
              <a:latin typeface="Lucida Sans" charset="0"/>
            </a:endParaRPr>
          </a:p>
        </p:txBody>
      </p:sp>
    </p:spTree>
    <p:extLst>
      <p:ext uri="{BB962C8B-B14F-4D97-AF65-F5344CB8AC3E}">
        <p14:creationId xmlns:p14="http://schemas.microsoft.com/office/powerpoint/2010/main" val="22726085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a:xfrm>
            <a:off x="467544" y="1916833"/>
            <a:ext cx="8568952" cy="2088231"/>
          </a:xfrm>
        </p:spPr>
        <p:txBody>
          <a:bodyPr/>
          <a:lstStyle/>
          <a:p>
            <a:pPr marL="57150" indent="0">
              <a:buNone/>
            </a:pPr>
            <a:r>
              <a:rPr lang="it-IT" sz="2400" b="1" dirty="0" smtClean="0">
                <a:latin typeface="Calibri" pitchFamily="34" charset="0"/>
                <a:cs typeface="Calibri" pitchFamily="34" charset="0"/>
              </a:rPr>
              <a:t>Il concetto è elementare: la richiesta di autenticazione SAML (</a:t>
            </a:r>
            <a:r>
              <a:rPr lang="it-IT" sz="2400" b="1" dirty="0" err="1" smtClean="0">
                <a:latin typeface="Calibri" pitchFamily="34" charset="0"/>
                <a:cs typeface="Calibri" pitchFamily="34" charset="0"/>
              </a:rPr>
              <a:t>AuthNRequest</a:t>
            </a:r>
            <a:r>
              <a:rPr lang="it-IT" sz="2400" b="1" dirty="0" smtClean="0">
                <a:latin typeface="Calibri" pitchFamily="34" charset="0"/>
                <a:cs typeface="Calibri" pitchFamily="34" charset="0"/>
              </a:rPr>
              <a:t>) deve essere inoltrata al DS o </a:t>
            </a:r>
            <a:r>
              <a:rPr lang="it-IT" sz="2400" b="1" dirty="0" err="1" smtClean="0">
                <a:latin typeface="Calibri" pitchFamily="34" charset="0"/>
                <a:cs typeface="Calibri" pitchFamily="34" charset="0"/>
              </a:rPr>
              <a:t>all’IdP</a:t>
            </a:r>
            <a:r>
              <a:rPr lang="it-IT" sz="2400" b="1" dirty="0" smtClean="0">
                <a:latin typeface="Calibri" pitchFamily="34" charset="0"/>
                <a:cs typeface="Calibri" pitchFamily="34" charset="0"/>
              </a:rPr>
              <a:t> solo quando ce ne è effettivamente bisogno: solo quando l’utente decide di  effettuare il  login con IDEM.</a:t>
            </a:r>
            <a:endParaRPr lang="it-IT" sz="2800" b="1" dirty="0" smtClean="0">
              <a:effectLst>
                <a:outerShdw blurRad="38100" dist="38100" dir="2700000" algn="tl">
                  <a:srgbClr val="000000">
                    <a:alpha val="43137"/>
                  </a:srgbClr>
                </a:outerShdw>
              </a:effectLst>
              <a:latin typeface="Calibri" pitchFamily="34" charset="0"/>
              <a:cs typeface="Calibri" pitchFamily="34" charset="0"/>
            </a:endParaRP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13836" y="692696"/>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LAZY SESSION</a:t>
            </a:r>
            <a:endParaRPr lang="it-IT" sz="1800" b="1" i="1" dirty="0">
              <a:latin typeface="Calibri" pitchFamily="34" charset="0"/>
              <a:cs typeface="Calibri" pitchFamily="34" charset="0"/>
            </a:endParaRPr>
          </a:p>
        </p:txBody>
      </p:sp>
      <p:pic>
        <p:nvPicPr>
          <p:cNvPr id="7" name="Immagine 6"/>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5076056" y="3190007"/>
            <a:ext cx="3448532" cy="3191321"/>
          </a:xfrm>
          <a:prstGeom prst="rect">
            <a:avLst/>
          </a:prstGeom>
        </p:spPr>
      </p:pic>
      <p:sp>
        <p:nvSpPr>
          <p:cNvPr id="8" name="CasellaDiTesto 7"/>
          <p:cNvSpPr txBox="1"/>
          <p:nvPr/>
        </p:nvSpPr>
        <p:spPr>
          <a:xfrm>
            <a:off x="513836" y="3478356"/>
            <a:ext cx="4392488" cy="3046988"/>
          </a:xfrm>
          <a:prstGeom prst="rect">
            <a:avLst/>
          </a:prstGeom>
          <a:noFill/>
        </p:spPr>
        <p:txBody>
          <a:bodyPr wrap="square" rtlCol="0">
            <a:spAutoFit/>
          </a:bodyPr>
          <a:lstStyle/>
          <a:p>
            <a:r>
              <a:rPr lang="it-IT" sz="2400" b="1" dirty="0" smtClean="0">
                <a:latin typeface="Calibri" pitchFamily="34" charset="0"/>
                <a:cs typeface="Calibri" pitchFamily="34" charset="0"/>
              </a:rPr>
              <a:t>Oltre ad essere una soluzione elegante e flessibile è anche quella che offre più privacy e comodità all’ utente finale: </a:t>
            </a:r>
          </a:p>
          <a:p>
            <a:endParaRPr lang="it-IT" sz="2400" b="1" dirty="0" smtClean="0">
              <a:latin typeface="Calibri" pitchFamily="34" charset="0"/>
              <a:cs typeface="Calibri" pitchFamily="34" charset="0"/>
            </a:endParaRPr>
          </a:p>
          <a:p>
            <a:r>
              <a:rPr lang="it-IT" sz="2400" b="1" dirty="0" smtClean="0">
                <a:latin typeface="Calibri" pitchFamily="34" charset="0"/>
                <a:cs typeface="Calibri" pitchFamily="34" charset="0"/>
              </a:rPr>
              <a:t>Se un'applicazione ha dei contenuti pubblici, egli potrebbe fruirli senza doversi identificare.</a:t>
            </a:r>
            <a:endParaRPr lang="it-IT" sz="2400" b="1" dirty="0">
              <a:latin typeface="Calibri" pitchFamily="34" charset="0"/>
              <a:cs typeface="Calibri" pitchFamily="34" charset="0"/>
            </a:endParaRPr>
          </a:p>
        </p:txBody>
      </p:sp>
      <p:sp>
        <p:nvSpPr>
          <p:cNvPr id="9"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54</a:t>
            </a:fld>
            <a:endParaRPr lang="en-US" sz="1400" dirty="0">
              <a:solidFill>
                <a:srgbClr val="FF6600"/>
              </a:solidFill>
              <a:latin typeface="Lucida Sans" charset="0"/>
            </a:endParaRPr>
          </a:p>
        </p:txBody>
      </p:sp>
    </p:spTree>
    <p:extLst>
      <p:ext uri="{BB962C8B-B14F-4D97-AF65-F5344CB8AC3E}">
        <p14:creationId xmlns:p14="http://schemas.microsoft.com/office/powerpoint/2010/main" val="20151152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a:xfrm>
            <a:off x="467544" y="2053747"/>
            <a:ext cx="8568952" cy="2095333"/>
          </a:xfrm>
        </p:spPr>
        <p:txBody>
          <a:bodyPr/>
          <a:lstStyle/>
          <a:p>
            <a:pPr marL="57150" indent="0">
              <a:buNone/>
            </a:pPr>
            <a:r>
              <a:rPr lang="it-IT" sz="2800" b="1" dirty="0" smtClean="0">
                <a:latin typeface="Calibri" pitchFamily="34" charset="0"/>
                <a:cs typeface="Calibri" pitchFamily="34" charset="0"/>
              </a:rPr>
              <a:t>Con </a:t>
            </a:r>
            <a:r>
              <a:rPr lang="it-IT" sz="2800" b="1" dirty="0" err="1" smtClean="0">
                <a:latin typeface="Calibri" pitchFamily="34" charset="0"/>
                <a:cs typeface="Calibri" pitchFamily="34" charset="0"/>
              </a:rPr>
              <a:t>Shibboleth</a:t>
            </a:r>
            <a:r>
              <a:rPr lang="it-IT" sz="2800" b="1" dirty="0" smtClean="0">
                <a:latin typeface="Calibri" pitchFamily="34" charset="0"/>
                <a:cs typeface="Calibri" pitchFamily="34" charset="0"/>
              </a:rPr>
              <a:t> il trucco è semplice: innanzitutto bisogna configurare l’.</a:t>
            </a:r>
            <a:r>
              <a:rPr lang="it-IT" sz="2800" b="1" dirty="0" err="1" smtClean="0">
                <a:latin typeface="Calibri" pitchFamily="34" charset="0"/>
                <a:cs typeface="Calibri" pitchFamily="34" charset="0"/>
              </a:rPr>
              <a:t>htaccess</a:t>
            </a:r>
            <a:r>
              <a:rPr lang="it-IT" sz="2800" b="1" dirty="0" smtClean="0">
                <a:latin typeface="Calibri" pitchFamily="34" charset="0"/>
                <a:cs typeface="Calibri" pitchFamily="34" charset="0"/>
              </a:rPr>
              <a:t>  principale dell’applicazione in maniera tale da </a:t>
            </a:r>
            <a:r>
              <a:rPr lang="it-IT" sz="2800" b="1" dirty="0" smtClean="0">
                <a:effectLst>
                  <a:outerShdw blurRad="38100" dist="38100" dir="2700000" algn="tl">
                    <a:srgbClr val="000000">
                      <a:alpha val="43137"/>
                    </a:srgbClr>
                  </a:outerShdw>
                </a:effectLst>
                <a:latin typeface="Calibri" pitchFamily="34" charset="0"/>
                <a:cs typeface="Calibri" pitchFamily="34" charset="0"/>
              </a:rPr>
              <a:t>aspettarsi</a:t>
            </a:r>
            <a:r>
              <a:rPr lang="it-IT" sz="2800" b="1" dirty="0" smtClean="0">
                <a:latin typeface="Calibri" pitchFamily="34" charset="0"/>
                <a:cs typeface="Calibri" pitchFamily="34" charset="0"/>
              </a:rPr>
              <a:t> una sessione </a:t>
            </a:r>
            <a:r>
              <a:rPr lang="it-IT" sz="2800" b="1" dirty="0" err="1" smtClean="0">
                <a:latin typeface="Calibri" pitchFamily="34" charset="0"/>
                <a:cs typeface="Calibri" pitchFamily="34" charset="0"/>
              </a:rPr>
              <a:t>Shibboleth</a:t>
            </a:r>
            <a:r>
              <a:rPr lang="it-IT" sz="2800" b="1" dirty="0">
                <a:latin typeface="Calibri" pitchFamily="34" charset="0"/>
                <a:cs typeface="Calibri" pitchFamily="34" charset="0"/>
              </a:rPr>
              <a:t>,</a:t>
            </a:r>
            <a:r>
              <a:rPr lang="it-IT" sz="2800" b="1" dirty="0" smtClean="0">
                <a:latin typeface="Calibri" pitchFamily="34" charset="0"/>
                <a:cs typeface="Calibri" pitchFamily="34" charset="0"/>
              </a:rPr>
              <a:t> </a:t>
            </a:r>
            <a:r>
              <a:rPr lang="it-IT" sz="2800" b="1" dirty="0" smtClean="0">
                <a:effectLst>
                  <a:outerShdw blurRad="38100" dist="38100" dir="2700000" algn="tl">
                    <a:srgbClr val="000000">
                      <a:alpha val="43137"/>
                    </a:srgbClr>
                  </a:outerShdw>
                </a:effectLst>
                <a:latin typeface="Calibri" pitchFamily="34" charset="0"/>
                <a:cs typeface="Calibri" pitchFamily="34" charset="0"/>
              </a:rPr>
              <a:t> ma non in modo da richiederla forzatamente.</a:t>
            </a:r>
            <a:endParaRPr lang="it-IT" sz="3200" b="1" dirty="0" smtClean="0">
              <a:effectLst>
                <a:outerShdw blurRad="38100" dist="38100" dir="2700000" algn="tl">
                  <a:srgbClr val="000000">
                    <a:alpha val="43137"/>
                  </a:srgbClr>
                </a:outerShdw>
              </a:effectLst>
              <a:latin typeface="Calibri" pitchFamily="34" charset="0"/>
              <a:cs typeface="Calibri" pitchFamily="34" charset="0"/>
            </a:endParaRP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13836" y="692696"/>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LAZY SESSION</a:t>
            </a:r>
            <a:endParaRPr lang="it-IT" sz="1800" b="1" i="1" dirty="0">
              <a:latin typeface="Calibri" pitchFamily="34" charset="0"/>
              <a:cs typeface="Calibri" pitchFamily="34" charset="0"/>
            </a:endParaRPr>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7254" y="4862731"/>
            <a:ext cx="3982472" cy="73361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9" name="Immagin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862731"/>
            <a:ext cx="3548639" cy="73361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3" name="Freccia a destra 2"/>
          <p:cNvSpPr/>
          <p:nvPr/>
        </p:nvSpPr>
        <p:spPr>
          <a:xfrm>
            <a:off x="4227420" y="5049518"/>
            <a:ext cx="432048" cy="360040"/>
          </a:xfrm>
          <a:prstGeom prst="right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1" name="Per 10"/>
          <p:cNvSpPr/>
          <p:nvPr/>
        </p:nvSpPr>
        <p:spPr>
          <a:xfrm>
            <a:off x="1259632" y="4581801"/>
            <a:ext cx="1656184" cy="1295471"/>
          </a:xfrm>
          <a:prstGeom prst="mathMultiply">
            <a:avLst/>
          </a:prstGeom>
          <a:solidFill>
            <a:srgbClr val="FC8A2C">
              <a:alpha val="38824"/>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2"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55</a:t>
            </a:fld>
            <a:endParaRPr lang="en-US" sz="1400" dirty="0">
              <a:solidFill>
                <a:srgbClr val="FF6600"/>
              </a:solidFill>
              <a:latin typeface="Lucida Sans" charset="0"/>
            </a:endParaRPr>
          </a:p>
        </p:txBody>
      </p:sp>
    </p:spTree>
    <p:extLst>
      <p:ext uri="{BB962C8B-B14F-4D97-AF65-F5344CB8AC3E}">
        <p14:creationId xmlns:p14="http://schemas.microsoft.com/office/powerpoint/2010/main" val="42105158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a:xfrm>
            <a:off x="467544" y="1916833"/>
            <a:ext cx="8568952" cy="2095333"/>
          </a:xfrm>
        </p:spPr>
        <p:txBody>
          <a:bodyPr/>
          <a:lstStyle/>
          <a:p>
            <a:pPr marL="57150" indent="0">
              <a:buNone/>
            </a:pPr>
            <a:r>
              <a:rPr lang="it-IT" sz="2800" b="1" dirty="0" smtClean="0">
                <a:latin typeface="Calibri" pitchFamily="34" charset="0"/>
                <a:cs typeface="Calibri" pitchFamily="34" charset="0"/>
              </a:rPr>
              <a:t>Poi bisogna creare una sottosezione della nostra applicazione che invece richieda forzatamente il login </a:t>
            </a:r>
            <a:r>
              <a:rPr lang="it-IT" sz="2800" b="1" dirty="0" err="1" smtClean="0">
                <a:latin typeface="Calibri" pitchFamily="34" charset="0"/>
                <a:cs typeface="Calibri" pitchFamily="34" charset="0"/>
              </a:rPr>
              <a:t>Shibboleth</a:t>
            </a:r>
            <a:r>
              <a:rPr lang="it-IT" sz="2800" b="1" dirty="0" smtClean="0">
                <a:latin typeface="Calibri" pitchFamily="34" charset="0"/>
                <a:cs typeface="Calibri" pitchFamily="34" charset="0"/>
              </a:rPr>
              <a:t> (causi l’invio di un </a:t>
            </a:r>
            <a:r>
              <a:rPr lang="it-IT" sz="2800" b="1" dirty="0" err="1" smtClean="0">
                <a:latin typeface="Calibri" pitchFamily="34" charset="0"/>
                <a:cs typeface="Calibri" pitchFamily="34" charset="0"/>
              </a:rPr>
              <a:t>AuthN</a:t>
            </a:r>
            <a:r>
              <a:rPr lang="it-IT" sz="2800" b="1" dirty="0" smtClean="0">
                <a:latin typeface="Calibri" pitchFamily="34" charset="0"/>
                <a:cs typeface="Calibri" pitchFamily="34" charset="0"/>
              </a:rPr>
              <a:t> </a:t>
            </a:r>
            <a:r>
              <a:rPr lang="it-IT" sz="2800" b="1" dirty="0" err="1" smtClean="0">
                <a:latin typeface="Calibri" pitchFamily="34" charset="0"/>
                <a:cs typeface="Calibri" pitchFamily="34" charset="0"/>
              </a:rPr>
              <a:t>Request</a:t>
            </a:r>
            <a:r>
              <a:rPr lang="it-IT" sz="2800" b="1" dirty="0" smtClean="0">
                <a:latin typeface="Calibri" pitchFamily="34" charset="0"/>
                <a:cs typeface="Calibri" pitchFamily="34" charset="0"/>
              </a:rPr>
              <a:t>)</a:t>
            </a:r>
            <a:r>
              <a:rPr lang="it-IT" sz="2800" b="1" dirty="0" smtClean="0">
                <a:effectLst>
                  <a:outerShdw blurRad="38100" dist="38100" dir="2700000" algn="tl">
                    <a:srgbClr val="000000">
                      <a:alpha val="43137"/>
                    </a:srgbClr>
                  </a:outerShdw>
                </a:effectLst>
                <a:latin typeface="Calibri" pitchFamily="34" charset="0"/>
                <a:cs typeface="Calibri" pitchFamily="34" charset="0"/>
              </a:rPr>
              <a:t>.</a:t>
            </a:r>
            <a:endParaRPr lang="it-IT" sz="3200" b="1" dirty="0" smtClean="0">
              <a:effectLst>
                <a:outerShdw blurRad="38100" dist="38100" dir="2700000" algn="tl">
                  <a:srgbClr val="000000">
                    <a:alpha val="43137"/>
                  </a:srgbClr>
                </a:outerShdw>
              </a:effectLst>
              <a:latin typeface="Calibri" pitchFamily="34" charset="0"/>
              <a:cs typeface="Calibri" pitchFamily="34" charset="0"/>
            </a:endParaRP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13836" y="692696"/>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LAZY SESSION</a:t>
            </a:r>
            <a:endParaRPr lang="it-IT" sz="1800" b="1" i="1" dirty="0">
              <a:latin typeface="Calibri" pitchFamily="34" charset="0"/>
              <a:cs typeface="Calibri" pitchFamily="34" charset="0"/>
            </a:endParaRPr>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5651" y="4005063"/>
            <a:ext cx="3548639" cy="73361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3453133"/>
            <a:ext cx="3266415" cy="2571089"/>
          </a:xfrm>
          <a:prstGeom prst="rect">
            <a:avLst/>
          </a:prstGeom>
        </p:spPr>
      </p:pic>
      <p:pic>
        <p:nvPicPr>
          <p:cNvPr id="12" name="Immagin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89242" y="4989444"/>
            <a:ext cx="3535048" cy="65119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cxnSp>
        <p:nvCxnSpPr>
          <p:cNvPr id="13" name="Connettore 2 12"/>
          <p:cNvCxnSpPr/>
          <p:nvPr/>
        </p:nvCxnSpPr>
        <p:spPr>
          <a:xfrm>
            <a:off x="3059832" y="5013176"/>
            <a:ext cx="1599636" cy="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4" name="Connettore 2 13"/>
          <p:cNvCxnSpPr/>
          <p:nvPr/>
        </p:nvCxnSpPr>
        <p:spPr>
          <a:xfrm>
            <a:off x="3404412" y="4149080"/>
            <a:ext cx="1255056" cy="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11"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56</a:t>
            </a:fld>
            <a:endParaRPr lang="en-US" sz="1400" dirty="0">
              <a:solidFill>
                <a:srgbClr val="FF6600"/>
              </a:solidFill>
              <a:latin typeface="Lucida Sans" charset="0"/>
            </a:endParaRPr>
          </a:p>
        </p:txBody>
      </p:sp>
    </p:spTree>
    <p:extLst>
      <p:ext uri="{BB962C8B-B14F-4D97-AF65-F5344CB8AC3E}">
        <p14:creationId xmlns:p14="http://schemas.microsoft.com/office/powerpoint/2010/main" val="37240414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a:xfrm>
            <a:off x="422503" y="2060848"/>
            <a:ext cx="8568952" cy="2095333"/>
          </a:xfrm>
        </p:spPr>
        <p:txBody>
          <a:bodyPr/>
          <a:lstStyle/>
          <a:p>
            <a:pPr marL="57150" indent="0">
              <a:buNone/>
            </a:pPr>
            <a:r>
              <a:rPr lang="it-IT" sz="2800" b="1" dirty="0" smtClean="0">
                <a:latin typeface="Calibri" pitchFamily="34" charset="0"/>
                <a:cs typeface="Calibri" pitchFamily="34" charset="0"/>
              </a:rPr>
              <a:t>Questa sezione servirà solo da </a:t>
            </a:r>
            <a:r>
              <a:rPr lang="it-IT" sz="2800" b="1" dirty="0" err="1" smtClean="0">
                <a:latin typeface="Calibri" pitchFamily="34" charset="0"/>
                <a:cs typeface="Calibri" pitchFamily="34" charset="0"/>
              </a:rPr>
              <a:t>inizializzatore</a:t>
            </a:r>
            <a:r>
              <a:rPr lang="it-IT" sz="2800" b="1" dirty="0" smtClean="0">
                <a:latin typeface="Calibri" pitchFamily="34" charset="0"/>
                <a:cs typeface="Calibri" pitchFamily="34" charset="0"/>
              </a:rPr>
              <a:t> del flusso di login SAML, i file al suo interno sono privi di ogni funzionalità applicativa, al più possono contenere un messaggio di benvenuto o meglio, un </a:t>
            </a:r>
            <a:r>
              <a:rPr lang="it-IT" sz="2800" b="1" dirty="0" err="1" smtClean="0">
                <a:latin typeface="Calibri" pitchFamily="34" charset="0"/>
                <a:cs typeface="Calibri" pitchFamily="34" charset="0"/>
              </a:rPr>
              <a:t>redirect</a:t>
            </a:r>
            <a:r>
              <a:rPr lang="it-IT" sz="2800" b="1" dirty="0" smtClean="0">
                <a:latin typeface="Calibri" pitchFamily="34" charset="0"/>
                <a:cs typeface="Calibri" pitchFamily="34" charset="0"/>
              </a:rPr>
              <a:t> che riporti alla pagina dalla quale si è effettuato il login.</a:t>
            </a:r>
            <a:endParaRPr lang="it-IT" sz="3200" b="1" dirty="0" smtClean="0">
              <a:effectLst>
                <a:outerShdw blurRad="38100" dist="38100" dir="2700000" algn="tl">
                  <a:srgbClr val="000000">
                    <a:alpha val="43137"/>
                  </a:srgbClr>
                </a:outerShdw>
              </a:effectLst>
              <a:latin typeface="Calibri" pitchFamily="34" charset="0"/>
              <a:cs typeface="Calibri" pitchFamily="34" charset="0"/>
            </a:endParaRP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13836" y="692696"/>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LAZY SESSION</a:t>
            </a:r>
            <a:endParaRPr lang="it-IT" sz="1800" b="1" i="1" dirty="0">
              <a:latin typeface="Calibri" pitchFamily="34" charset="0"/>
              <a:cs typeface="Calibri" pitchFamily="34" charset="0"/>
            </a:endParaRPr>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4581128"/>
            <a:ext cx="3103446" cy="1296146"/>
          </a:xfrm>
          <a:prstGeom prst="rect">
            <a:avLst/>
          </a:prstGeom>
        </p:spPr>
      </p:pic>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1880" y="4797152"/>
            <a:ext cx="5477262" cy="1296144"/>
          </a:xfrm>
          <a:prstGeom prst="rect">
            <a:avLst/>
          </a:prstGeom>
        </p:spPr>
      </p:pic>
      <p:sp>
        <p:nvSpPr>
          <p:cNvPr id="8"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57</a:t>
            </a:fld>
            <a:endParaRPr lang="en-US" sz="1400" dirty="0">
              <a:solidFill>
                <a:srgbClr val="FF6600"/>
              </a:solidFill>
              <a:latin typeface="Lucida Sans" charset="0"/>
            </a:endParaRPr>
          </a:p>
        </p:txBody>
      </p:sp>
    </p:spTree>
    <p:extLst>
      <p:ext uri="{BB962C8B-B14F-4D97-AF65-F5344CB8AC3E}">
        <p14:creationId xmlns:p14="http://schemas.microsoft.com/office/powerpoint/2010/main" val="39251981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a:xfrm>
            <a:off x="422503" y="2060848"/>
            <a:ext cx="8568952" cy="2095333"/>
          </a:xfrm>
        </p:spPr>
        <p:txBody>
          <a:bodyPr/>
          <a:lstStyle/>
          <a:p>
            <a:pPr marL="57150" indent="0">
              <a:buNone/>
            </a:pPr>
            <a:r>
              <a:rPr lang="it-IT" sz="2400" b="1" dirty="0" smtClean="0">
                <a:latin typeface="Calibri" pitchFamily="34" charset="0"/>
                <a:cs typeface="Calibri" pitchFamily="34" charset="0"/>
              </a:rPr>
              <a:t>La nostra applicazione deve solo dare un modo all’utente di «toccare» questa zona protetta da apache-</a:t>
            </a:r>
            <a:r>
              <a:rPr lang="it-IT" sz="2400" b="1" dirty="0" err="1" smtClean="0">
                <a:latin typeface="Calibri" pitchFamily="34" charset="0"/>
                <a:cs typeface="Calibri" pitchFamily="34" charset="0"/>
              </a:rPr>
              <a:t>mod</a:t>
            </a:r>
            <a:r>
              <a:rPr lang="it-IT" sz="2400" b="1" dirty="0" smtClean="0">
                <a:latin typeface="Calibri" pitchFamily="34" charset="0"/>
                <a:cs typeface="Calibri" pitchFamily="34" charset="0"/>
              </a:rPr>
              <a:t>-</a:t>
            </a:r>
            <a:r>
              <a:rPr lang="it-IT" sz="2400" b="1" dirty="0" err="1" smtClean="0">
                <a:latin typeface="Calibri" pitchFamily="34" charset="0"/>
                <a:cs typeface="Calibri" pitchFamily="34" charset="0"/>
              </a:rPr>
              <a:t>shib</a:t>
            </a:r>
            <a:r>
              <a:rPr lang="it-IT" sz="2400" b="1" dirty="0" smtClean="0">
                <a:latin typeface="Calibri" pitchFamily="34" charset="0"/>
                <a:cs typeface="Calibri" pitchFamily="34" charset="0"/>
              </a:rPr>
              <a:t>, al fine di poter inizializzare il flusso SAML:</a:t>
            </a:r>
            <a:endParaRPr lang="it-IT" sz="2400" b="1" dirty="0" smtClean="0">
              <a:effectLst>
                <a:outerShdw blurRad="38100" dist="38100" dir="2700000" algn="tl">
                  <a:srgbClr val="000000">
                    <a:alpha val="43137"/>
                  </a:srgbClr>
                </a:outerShdw>
              </a:effectLst>
              <a:latin typeface="Calibri" pitchFamily="34" charset="0"/>
              <a:cs typeface="Calibri" pitchFamily="34" charset="0"/>
            </a:endParaRP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13836" y="764705"/>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LAZY SESSION</a:t>
            </a:r>
            <a:endParaRPr lang="it-IT" sz="1800" b="1" i="1" dirty="0">
              <a:latin typeface="Calibri" pitchFamily="34" charset="0"/>
              <a:cs typeface="Calibri" pitchFamily="34" charset="0"/>
            </a:endParaRPr>
          </a:p>
        </p:txBody>
      </p:sp>
      <p:pic>
        <p:nvPicPr>
          <p:cNvPr id="8" name="Immagin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2555" y="4263284"/>
            <a:ext cx="1986632" cy="923720"/>
          </a:xfrm>
          <a:prstGeom prst="rect">
            <a:avLst/>
          </a:prstGeom>
        </p:spPr>
      </p:pic>
      <p:pic>
        <p:nvPicPr>
          <p:cNvPr id="2" name="Immagin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9752" y="3342449"/>
            <a:ext cx="6696744" cy="300737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cxnSp>
        <p:nvCxnSpPr>
          <p:cNvPr id="11" name="Connettore 2 10"/>
          <p:cNvCxnSpPr/>
          <p:nvPr/>
        </p:nvCxnSpPr>
        <p:spPr>
          <a:xfrm flipH="1" flipV="1">
            <a:off x="1763688" y="4725144"/>
            <a:ext cx="1800200" cy="64807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6" name="Ovale 15"/>
          <p:cNvSpPr/>
          <p:nvPr/>
        </p:nvSpPr>
        <p:spPr>
          <a:xfrm>
            <a:off x="2599187" y="3717032"/>
            <a:ext cx="5213173" cy="546252"/>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18" name="Immagin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3688" y="3108972"/>
            <a:ext cx="5820588" cy="176237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9" name="CasellaDiTesto 18"/>
          <p:cNvSpPr txBox="1"/>
          <p:nvPr/>
        </p:nvSpPr>
        <p:spPr>
          <a:xfrm>
            <a:off x="3347864" y="4826780"/>
            <a:ext cx="5256584" cy="646331"/>
          </a:xfrm>
          <a:prstGeom prst="rect">
            <a:avLst/>
          </a:prstGeom>
          <a:effectLst>
            <a:glow rad="228600">
              <a:schemeClr val="accent1">
                <a:satMod val="175000"/>
                <a:alpha val="40000"/>
              </a:schemeClr>
            </a:glow>
          </a:effectLst>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it-IT" dirty="0">
                <a:hlinkClick r:id="rId5"/>
              </a:rPr>
              <a:t>https://spaces.internet2.edu/display/SHIB2/NativeSPEnableApplication</a:t>
            </a:r>
            <a:endParaRPr lang="it-IT" dirty="0"/>
          </a:p>
        </p:txBody>
      </p:sp>
      <p:sp>
        <p:nvSpPr>
          <p:cNvPr id="20"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58</a:t>
            </a:fld>
            <a:endParaRPr lang="en-US" sz="1400" dirty="0">
              <a:solidFill>
                <a:srgbClr val="FF6600"/>
              </a:solidFill>
              <a:latin typeface="Lucida Sans" charset="0"/>
            </a:endParaRPr>
          </a:p>
        </p:txBody>
      </p:sp>
    </p:spTree>
    <p:extLst>
      <p:ext uri="{BB962C8B-B14F-4D97-AF65-F5344CB8AC3E}">
        <p14:creationId xmlns:p14="http://schemas.microsoft.com/office/powerpoint/2010/main" val="19621155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a:xfrm>
            <a:off x="422503" y="2060848"/>
            <a:ext cx="8568952" cy="2095333"/>
          </a:xfrm>
        </p:spPr>
        <p:txBody>
          <a:bodyPr/>
          <a:lstStyle/>
          <a:p>
            <a:pPr marL="57150" indent="0">
              <a:buNone/>
            </a:pPr>
            <a:r>
              <a:rPr lang="it-IT" sz="2000" b="1" dirty="0" smtClean="0">
                <a:latin typeface="Calibri" pitchFamily="34" charset="0"/>
                <a:cs typeface="Calibri" pitchFamily="34" charset="0"/>
              </a:rPr>
              <a:t>In pratica abbiamo creato dei punti che fungono da «</a:t>
            </a:r>
            <a:r>
              <a:rPr lang="it-IT" sz="2000" b="1" dirty="0" err="1" smtClean="0">
                <a:latin typeface="Calibri" pitchFamily="34" charset="0"/>
                <a:cs typeface="Calibri" pitchFamily="34" charset="0"/>
              </a:rPr>
              <a:t>Inizializzatori</a:t>
            </a:r>
            <a:r>
              <a:rPr lang="it-IT" sz="2000" b="1" dirty="0" smtClean="0">
                <a:latin typeface="Calibri" pitchFamily="34" charset="0"/>
                <a:cs typeface="Calibri" pitchFamily="34" charset="0"/>
              </a:rPr>
              <a:t> di Sessione», potremmo però anche usare direttamente quelli messi a disposizione da Shibboleth (consigliato)</a:t>
            </a:r>
            <a:endParaRPr lang="it-IT" sz="2000" b="1" dirty="0" smtClean="0">
              <a:effectLst>
                <a:outerShdw blurRad="38100" dist="38100" dir="2700000" algn="tl">
                  <a:srgbClr val="000000">
                    <a:alpha val="43137"/>
                  </a:srgbClr>
                </a:outerShdw>
              </a:effectLst>
              <a:latin typeface="Calibri" pitchFamily="34" charset="0"/>
              <a:cs typeface="Calibri" pitchFamily="34" charset="0"/>
            </a:endParaRP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482845"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LAZY SESSION</a:t>
            </a:r>
            <a:endParaRPr lang="it-IT" sz="1800" b="1" i="1" dirty="0">
              <a:latin typeface="Calibri" pitchFamily="34" charset="0"/>
              <a:cs typeface="Calibri" pitchFamily="34" charset="0"/>
            </a:endParaRPr>
          </a:p>
        </p:txBody>
      </p:sp>
      <p:sp>
        <p:nvSpPr>
          <p:cNvPr id="20"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59</a:t>
            </a:fld>
            <a:endParaRPr lang="en-US" sz="1400" dirty="0">
              <a:solidFill>
                <a:srgbClr val="FF6600"/>
              </a:solidFill>
              <a:latin typeface="Lucida Sans" charset="0"/>
            </a:endParaRPr>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4357" y="3079928"/>
            <a:ext cx="6388239" cy="321819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6672" y="3847793"/>
            <a:ext cx="10225136" cy="661327"/>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7" name="Ovale 6"/>
          <p:cNvSpPr/>
          <p:nvPr/>
        </p:nvSpPr>
        <p:spPr>
          <a:xfrm>
            <a:off x="5940152" y="5085184"/>
            <a:ext cx="1008112" cy="360040"/>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5" name="Ovale 14"/>
          <p:cNvSpPr/>
          <p:nvPr/>
        </p:nvSpPr>
        <p:spPr>
          <a:xfrm>
            <a:off x="3419872" y="5091477"/>
            <a:ext cx="1008112" cy="360040"/>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1" name="Ovale 10"/>
          <p:cNvSpPr/>
          <p:nvPr/>
        </p:nvSpPr>
        <p:spPr>
          <a:xfrm>
            <a:off x="2123728" y="4005064"/>
            <a:ext cx="2304256" cy="683961"/>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0413238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heel(1)">
                                      <p:cBhvr>
                                        <p:cTn id="10" dur="20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heel(1)">
                                      <p:cBhvr>
                                        <p:cTn id="20"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it-IT" dirty="0" smtClean="0">
                <a:latin typeface="Calibri" pitchFamily="34" charset="0"/>
                <a:cs typeface="Calibri" pitchFamily="34" charset="0"/>
              </a:rPr>
              <a:t>Autenticazione</a:t>
            </a:r>
          </a:p>
        </p:txBody>
      </p:sp>
      <p:sp>
        <p:nvSpPr>
          <p:cNvPr id="23555" name="Rectangle 3"/>
          <p:cNvSpPr>
            <a:spLocks noGrp="1" noChangeArrowheads="1"/>
          </p:cNvSpPr>
          <p:nvPr>
            <p:ph type="body" idx="1"/>
          </p:nvPr>
        </p:nvSpPr>
        <p:spPr/>
        <p:txBody>
          <a:bodyPr/>
          <a:lstStyle/>
          <a:p>
            <a:pPr marL="0" indent="0" eaLnBrk="1" hangingPunct="1">
              <a:lnSpc>
                <a:spcPct val="90000"/>
              </a:lnSpc>
              <a:buNone/>
            </a:pPr>
            <a:r>
              <a:rPr lang="en-US" sz="2800" dirty="0" err="1" smtClean="0">
                <a:latin typeface="Calibri" pitchFamily="34" charset="0"/>
                <a:cs typeface="Calibri" pitchFamily="34" charset="0"/>
              </a:rPr>
              <a:t>L’</a:t>
            </a:r>
            <a:r>
              <a:rPr lang="en-US" sz="2800" b="1" dirty="0" err="1" smtClean="0">
                <a:latin typeface="Calibri" pitchFamily="34" charset="0"/>
                <a:cs typeface="Calibri" pitchFamily="34" charset="0"/>
              </a:rPr>
              <a:t>identità</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può</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essere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provata</a:t>
            </a:r>
            <a:r>
              <a:rPr lang="en-US" sz="2800" dirty="0" smtClean="0">
                <a:latin typeface="Calibri" pitchFamily="34" charset="0"/>
                <a:cs typeface="Calibri" pitchFamily="34" charset="0"/>
              </a:rPr>
              <a:t> da</a:t>
            </a:r>
          </a:p>
          <a:p>
            <a:pPr marL="0" indent="0" eaLnBrk="1" hangingPunct="1">
              <a:lnSpc>
                <a:spcPct val="90000"/>
              </a:lnSpc>
              <a:buNone/>
            </a:pPr>
            <a:endParaRPr lang="en-US" sz="2800" dirty="0" smtClean="0">
              <a:latin typeface="Calibri" pitchFamily="34" charset="0"/>
              <a:cs typeface="Calibri" pitchFamily="34" charset="0"/>
            </a:endParaRPr>
          </a:p>
          <a:p>
            <a:pPr lvl="1" eaLnBrk="1" hangingPunct="1">
              <a:lnSpc>
                <a:spcPct val="90000"/>
              </a:lnSpc>
            </a:pPr>
            <a:r>
              <a:rPr lang="en-US" sz="2800" dirty="0" err="1" smtClean="0">
                <a:latin typeface="Calibri" pitchFamily="34" charset="0"/>
                <a:cs typeface="Calibri" pitchFamily="34" charset="0"/>
              </a:rPr>
              <a:t>Qualcosa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che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conosce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una</a:t>
            </a:r>
            <a:r>
              <a:rPr lang="en-US" sz="2800" dirty="0" smtClean="0">
                <a:latin typeface="Calibri" pitchFamily="34" charset="0"/>
                <a:cs typeface="Calibri" pitchFamily="34" charset="0"/>
              </a:rPr>
              <a:t> password)</a:t>
            </a:r>
          </a:p>
          <a:p>
            <a:pPr lvl="1" eaLnBrk="1" hangingPunct="1">
              <a:lnSpc>
                <a:spcPct val="90000"/>
              </a:lnSpc>
            </a:pPr>
            <a:r>
              <a:rPr lang="en-US" sz="2800" dirty="0" err="1" smtClean="0">
                <a:latin typeface="Calibri" pitchFamily="34" charset="0"/>
                <a:cs typeface="Calibri" pitchFamily="34" charset="0"/>
              </a:rPr>
              <a:t>Qualcosa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che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si</a:t>
            </a:r>
            <a:r>
              <a:rPr lang="en-US" sz="2800" dirty="0" smtClean="0">
                <a:latin typeface="Calibri" pitchFamily="34" charset="0"/>
                <a:cs typeface="Calibri" pitchFamily="34" charset="0"/>
              </a:rPr>
              <a:t> ha (smart cards, USB tokens, or </a:t>
            </a:r>
            <a:r>
              <a:rPr lang="en-US" sz="2800" dirty="0" err="1" smtClean="0">
                <a:latin typeface="Calibri" pitchFamily="34" charset="0"/>
                <a:cs typeface="Calibri" pitchFamily="34" charset="0"/>
              </a:rPr>
              <a:t>pk</a:t>
            </a:r>
            <a:r>
              <a:rPr lang="en-US" sz="2800" dirty="0" smtClean="0">
                <a:latin typeface="Calibri" pitchFamily="34" charset="0"/>
                <a:cs typeface="Calibri" pitchFamily="34" charset="0"/>
              </a:rPr>
              <a:t> certificates) </a:t>
            </a:r>
          </a:p>
          <a:p>
            <a:pPr lvl="1" eaLnBrk="1" hangingPunct="1">
              <a:lnSpc>
                <a:spcPct val="90000"/>
              </a:lnSpc>
            </a:pPr>
            <a:r>
              <a:rPr lang="en-US" sz="2800" dirty="0" err="1" smtClean="0">
                <a:latin typeface="Calibri" pitchFamily="34" charset="0"/>
                <a:cs typeface="Calibri" pitchFamily="34" charset="0"/>
              </a:rPr>
              <a:t>Ciò</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che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si</a:t>
            </a:r>
            <a:r>
              <a:rPr lang="en-US" sz="2800" dirty="0" smtClean="0">
                <a:latin typeface="Calibri" pitchFamily="34" charset="0"/>
                <a:cs typeface="Calibri" pitchFamily="34" charset="0"/>
              </a:rPr>
              <a:t> è:  </a:t>
            </a:r>
            <a:r>
              <a:rPr lang="en-US" sz="2800" dirty="0" err="1" smtClean="0">
                <a:latin typeface="Calibri" pitchFamily="34" charset="0"/>
                <a:cs typeface="Calibri" pitchFamily="34" charset="0"/>
              </a:rPr>
              <a:t>impronte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digitali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riconoscimento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biometrico</a:t>
            </a:r>
            <a:r>
              <a:rPr lang="en-US" sz="2800" dirty="0" smtClean="0">
                <a:latin typeface="Calibri" pitchFamily="34" charset="0"/>
                <a:cs typeface="Calibri" pitchFamily="34" charset="0"/>
              </a:rPr>
              <a:t>, o </a:t>
            </a:r>
            <a:r>
              <a:rPr lang="en-US" sz="2800" dirty="0" err="1" smtClean="0">
                <a:latin typeface="Calibri" pitchFamily="34" charset="0"/>
                <a:cs typeface="Calibri" pitchFamily="34" charset="0"/>
              </a:rPr>
              <a:t>altre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tecniche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simili</a:t>
            </a:r>
            <a:endParaRPr lang="en-US" sz="2800" dirty="0" smtClean="0">
              <a:latin typeface="Calibri" pitchFamily="34" charset="0"/>
              <a:cs typeface="Calibri" pitchFamily="34" charset="0"/>
            </a:endParaRPr>
          </a:p>
        </p:txBody>
      </p:sp>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6</a:t>
            </a:fld>
            <a:endParaRPr lang="en-US" sz="1400" dirty="0">
              <a:solidFill>
                <a:srgbClr val="FF6600"/>
              </a:solidFill>
              <a:latin typeface="Lucida Sans" charset="0"/>
            </a:endParaRPr>
          </a:p>
        </p:txBody>
      </p:sp>
    </p:spTree>
    <p:extLst>
      <p:ext uri="{BB962C8B-B14F-4D97-AF65-F5344CB8AC3E}">
        <p14:creationId xmlns:p14="http://schemas.microsoft.com/office/powerpoint/2010/main" val="31781762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a:xfrm>
            <a:off x="422503" y="2060848"/>
            <a:ext cx="8568952" cy="2095333"/>
          </a:xfrm>
        </p:spPr>
        <p:txBody>
          <a:bodyPr/>
          <a:lstStyle/>
          <a:p>
            <a:pPr marL="57150" indent="0">
              <a:buNone/>
            </a:pPr>
            <a:r>
              <a:rPr lang="it-IT" sz="2800" b="1" dirty="0" smtClean="0">
                <a:latin typeface="Calibri" pitchFamily="34" charset="0"/>
                <a:cs typeface="Calibri" pitchFamily="34" charset="0"/>
              </a:rPr>
              <a:t>In questo modo l’utente potrà fruire dei contenuti pubblici, e fare login solo quando necessario:</a:t>
            </a:r>
          </a:p>
          <a:p>
            <a:pPr marL="57150" indent="0">
              <a:buNone/>
            </a:pPr>
            <a:endParaRPr lang="it-IT" sz="2800" b="1" dirty="0">
              <a:effectLst>
                <a:outerShdw blurRad="38100" dist="38100" dir="2700000" algn="tl">
                  <a:srgbClr val="000000">
                    <a:alpha val="43137"/>
                  </a:srgbClr>
                </a:outerShdw>
              </a:effectLst>
              <a:latin typeface="Calibri" pitchFamily="34" charset="0"/>
              <a:cs typeface="Calibri" pitchFamily="34" charset="0"/>
            </a:endParaRPr>
          </a:p>
          <a:p>
            <a:pPr marL="57150" indent="0">
              <a:buNone/>
            </a:pPr>
            <a:endParaRPr lang="it-IT" sz="2800" b="1" dirty="0" smtClean="0">
              <a:effectLst>
                <a:outerShdw blurRad="38100" dist="38100" dir="2700000" algn="tl">
                  <a:srgbClr val="000000">
                    <a:alpha val="43137"/>
                  </a:srgbClr>
                </a:outerShdw>
              </a:effectLst>
              <a:latin typeface="Calibri" pitchFamily="34" charset="0"/>
              <a:cs typeface="Calibri" pitchFamily="34" charset="0"/>
            </a:endParaRP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13836" y="764705"/>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LAZY SESSION</a:t>
            </a:r>
            <a:endParaRPr lang="it-IT" sz="1800" b="1" i="1" dirty="0">
              <a:latin typeface="Calibri" pitchFamily="34" charset="0"/>
              <a:cs typeface="Calibri" pitchFamily="34" charset="0"/>
            </a:endParaRPr>
          </a:p>
        </p:txBody>
      </p:sp>
      <p:pic>
        <p:nvPicPr>
          <p:cNvPr id="2" name="Immagin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33896" y="3212976"/>
            <a:ext cx="2555400" cy="2563564"/>
          </a:xfrm>
          <a:prstGeom prst="rect">
            <a:avLst/>
          </a:prstGeom>
        </p:spPr>
      </p:pic>
      <p:sp>
        <p:nvSpPr>
          <p:cNvPr id="3" name="CasellaDiTesto 2"/>
          <p:cNvSpPr txBox="1"/>
          <p:nvPr/>
        </p:nvSpPr>
        <p:spPr>
          <a:xfrm>
            <a:off x="3333896" y="5776540"/>
            <a:ext cx="3600400" cy="369332"/>
          </a:xfrm>
          <a:prstGeom prst="rect">
            <a:avLst/>
          </a:prstGeom>
          <a:noFill/>
        </p:spPr>
        <p:txBody>
          <a:bodyPr wrap="square" rtlCol="0">
            <a:spAutoFit/>
          </a:bodyPr>
          <a:lstStyle/>
          <a:p>
            <a:r>
              <a:rPr lang="it-IT" b="1" dirty="0" smtClean="0">
                <a:effectLst>
                  <a:outerShdw blurRad="38100" dist="38100" dir="2700000" algn="tl">
                    <a:srgbClr val="000000">
                      <a:alpha val="43137"/>
                    </a:srgbClr>
                  </a:outerShdw>
                </a:effectLst>
                <a:latin typeface="Calibri" pitchFamily="34" charset="0"/>
                <a:cs typeface="Calibri" pitchFamily="34" charset="0"/>
              </a:rPr>
              <a:t>(breve video dimostrativo)</a:t>
            </a:r>
            <a:endParaRPr lang="it-IT" b="1" dirty="0">
              <a:effectLst>
                <a:outerShdw blurRad="38100" dist="38100" dir="2700000" algn="tl">
                  <a:srgbClr val="000000">
                    <a:alpha val="43137"/>
                  </a:srgbClr>
                </a:outerShdw>
              </a:effectLst>
              <a:latin typeface="Calibri" pitchFamily="34" charset="0"/>
              <a:cs typeface="Calibri" pitchFamily="34" charset="0"/>
            </a:endParaRPr>
          </a:p>
        </p:txBody>
      </p:sp>
      <p:sp>
        <p:nvSpPr>
          <p:cNvPr id="11"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60</a:t>
            </a:fld>
            <a:endParaRPr lang="en-US" sz="1400" dirty="0">
              <a:solidFill>
                <a:srgbClr val="FF6600"/>
              </a:solidFill>
              <a:latin typeface="Lucida Sans" charset="0"/>
            </a:endParaRPr>
          </a:p>
        </p:txBody>
      </p:sp>
      <p:pic>
        <p:nvPicPr>
          <p:cNvPr id="5" name="demoidem3.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1021804"/>
            <a:ext cx="9144000" cy="5143500"/>
          </a:xfrm>
          <a:prstGeom prst="rect">
            <a:avLst/>
          </a:prstGeom>
        </p:spPr>
      </p:pic>
    </p:spTree>
    <p:extLst>
      <p:ext uri="{BB962C8B-B14F-4D97-AF65-F5344CB8AC3E}">
        <p14:creationId xmlns:p14="http://schemas.microsoft.com/office/powerpoint/2010/main" val="23344870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fill="hold" display="0">
                  <p:stCondLst>
                    <p:cond delay="indefinite"/>
                  </p:stCondLst>
                </p:cTn>
                <p:tgtEl>
                  <p:spTgt spid="5"/>
                </p:tgtEl>
              </p:cMediaNode>
            </p:video>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a:xfrm>
            <a:off x="422503" y="2060848"/>
            <a:ext cx="8568952" cy="2095333"/>
          </a:xfrm>
        </p:spPr>
        <p:txBody>
          <a:bodyPr/>
          <a:lstStyle/>
          <a:p>
            <a:pPr marL="57150" indent="0">
              <a:buNone/>
            </a:pPr>
            <a:r>
              <a:rPr lang="it-IT" sz="2400" dirty="0" err="1" smtClean="0">
                <a:latin typeface="Calibri" pitchFamily="34" charset="0"/>
                <a:cs typeface="Calibri" pitchFamily="34" charset="0"/>
              </a:rPr>
              <a:t>Shibboleth</a:t>
            </a:r>
            <a:r>
              <a:rPr lang="it-IT" sz="2400" dirty="0" smtClean="0">
                <a:latin typeface="Calibri" pitchFamily="34" charset="0"/>
                <a:cs typeface="Calibri" pitchFamily="34" charset="0"/>
              </a:rPr>
              <a:t> SP è stato sviluppato come un modulo di Apache, non come API, se da una parte questo offre il vantaggio di supportare più linguaggi di programmazione (tutti quelli supportati da Apache), dall’altra per usarlo bisogna interagire con la configurazione del </a:t>
            </a:r>
            <a:r>
              <a:rPr lang="it-IT" sz="2400" dirty="0" err="1" smtClean="0">
                <a:latin typeface="Calibri" pitchFamily="34" charset="0"/>
                <a:cs typeface="Calibri" pitchFamily="34" charset="0"/>
              </a:rPr>
              <a:t>webserver</a:t>
            </a:r>
            <a:r>
              <a:rPr lang="it-IT" sz="2400" dirty="0" smtClean="0">
                <a:latin typeface="Calibri" pitchFamily="34" charset="0"/>
                <a:cs typeface="Calibri" pitchFamily="34" charset="0"/>
              </a:rPr>
              <a:t> e trovare un modo di sfruttarne le funzionalità nell’applicazione (come abbiamo visto con le </a:t>
            </a:r>
            <a:r>
              <a:rPr lang="it-IT" sz="2400" dirty="0" err="1" smtClean="0">
                <a:latin typeface="Calibri" pitchFamily="34" charset="0"/>
                <a:cs typeface="Calibri" pitchFamily="34" charset="0"/>
              </a:rPr>
              <a:t>lazy</a:t>
            </a:r>
            <a:r>
              <a:rPr lang="it-IT" sz="2400" dirty="0" smtClean="0">
                <a:latin typeface="Calibri" pitchFamily="34" charset="0"/>
                <a:cs typeface="Calibri" pitchFamily="34" charset="0"/>
              </a:rPr>
              <a:t> session). Ma IDEM non è solo </a:t>
            </a:r>
            <a:r>
              <a:rPr lang="it-IT" sz="2400" dirty="0" err="1" smtClean="0">
                <a:latin typeface="Calibri" pitchFamily="34" charset="0"/>
                <a:cs typeface="Calibri" pitchFamily="34" charset="0"/>
              </a:rPr>
              <a:t>Shibboleth</a:t>
            </a:r>
            <a:r>
              <a:rPr lang="it-IT" sz="2400" dirty="0">
                <a:latin typeface="Calibri" pitchFamily="34" charset="0"/>
                <a:cs typeface="Calibri" pitchFamily="34" charset="0"/>
              </a:rPr>
              <a:t>.</a:t>
            </a:r>
            <a:r>
              <a:rPr lang="it-IT" sz="2400" dirty="0" smtClean="0">
                <a:latin typeface="Calibri" pitchFamily="34" charset="0"/>
                <a:cs typeface="Calibri" pitchFamily="34" charset="0"/>
              </a:rPr>
              <a:t> IDEM è una federazione basata sullo standard interoperabile SAML 2.0. </a:t>
            </a:r>
            <a:r>
              <a:rPr lang="it-IT" sz="2400" dirty="0">
                <a:latin typeface="Calibri" pitchFamily="34" charset="0"/>
                <a:cs typeface="Calibri" pitchFamily="34" charset="0"/>
              </a:rPr>
              <a:t>E</a:t>
            </a:r>
            <a:r>
              <a:rPr lang="it-IT" sz="2400" dirty="0" smtClean="0">
                <a:latin typeface="Calibri" pitchFamily="34" charset="0"/>
                <a:cs typeface="Calibri" pitchFamily="34" charset="0"/>
              </a:rPr>
              <a:t>sistono anche altri </a:t>
            </a:r>
            <a:r>
              <a:rPr lang="it-IT" sz="2400" dirty="0" err="1" smtClean="0">
                <a:latin typeface="Calibri" pitchFamily="34" charset="0"/>
                <a:cs typeface="Calibri" pitchFamily="34" charset="0"/>
              </a:rPr>
              <a:t>frameworks</a:t>
            </a:r>
            <a:r>
              <a:rPr lang="it-IT" sz="2400" dirty="0" smtClean="0">
                <a:latin typeface="Calibri" pitchFamily="34" charset="0"/>
                <a:cs typeface="Calibri" pitchFamily="34" charset="0"/>
              </a:rPr>
              <a:t> utilizzabili per federare la nostra applicazione.</a:t>
            </a:r>
          </a:p>
          <a:p>
            <a:pPr marL="57150" indent="0">
              <a:buNone/>
            </a:pPr>
            <a:r>
              <a:rPr lang="it-IT" sz="2400" dirty="0" smtClean="0">
                <a:latin typeface="Calibri" pitchFamily="34" charset="0"/>
                <a:cs typeface="Calibri" pitchFamily="34" charset="0"/>
              </a:rPr>
              <a:t>Vediamone un altro.</a:t>
            </a:r>
            <a:endParaRPr lang="it-IT" sz="2800" dirty="0" smtClean="0">
              <a:effectLst>
                <a:outerShdw blurRad="38100" dist="38100" dir="2700000" algn="tl">
                  <a:srgbClr val="000000">
                    <a:alpha val="43137"/>
                  </a:srgbClr>
                </a:outerShdw>
              </a:effectLst>
              <a:latin typeface="Calibri" pitchFamily="34" charset="0"/>
              <a:cs typeface="Calibri" pitchFamily="34" charset="0"/>
            </a:endParaRP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13836" y="764705"/>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Shibboleth – LAZY SESSION</a:t>
            </a:r>
            <a:endParaRPr lang="it-IT" sz="1800" b="1" i="1" dirty="0">
              <a:latin typeface="Calibri" pitchFamily="34" charset="0"/>
              <a:cs typeface="Calibri" pitchFamily="34" charset="0"/>
            </a:endParaRPr>
          </a:p>
        </p:txBody>
      </p:sp>
      <p:sp>
        <p:nvSpPr>
          <p:cNvPr id="7"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61</a:t>
            </a:fld>
            <a:endParaRPr lang="en-US" sz="1400" dirty="0">
              <a:solidFill>
                <a:srgbClr val="FF6600"/>
              </a:solidFill>
              <a:latin typeface="Lucida Sans" charset="0"/>
            </a:endParaRPr>
          </a:p>
        </p:txBody>
      </p:sp>
    </p:spTree>
    <p:extLst>
      <p:ext uri="{BB962C8B-B14F-4D97-AF65-F5344CB8AC3E}">
        <p14:creationId xmlns:p14="http://schemas.microsoft.com/office/powerpoint/2010/main" val="32346460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a:xfrm>
            <a:off x="422503" y="2060848"/>
            <a:ext cx="8568952" cy="2095333"/>
          </a:xfrm>
        </p:spPr>
        <p:txBody>
          <a:bodyPr/>
          <a:lstStyle/>
          <a:p>
            <a:pPr marL="57150" indent="0">
              <a:buNone/>
            </a:pPr>
            <a:r>
              <a:rPr lang="it-IT" sz="2800" dirty="0" err="1" smtClean="0">
                <a:latin typeface="Calibri" pitchFamily="34" charset="0"/>
                <a:cs typeface="Calibri" pitchFamily="34" charset="0"/>
              </a:rPr>
              <a:t>SimpleSAMLphp</a:t>
            </a:r>
            <a:r>
              <a:rPr lang="it-IT" sz="2800" dirty="0" smtClean="0">
                <a:latin typeface="Calibri" pitchFamily="34" charset="0"/>
                <a:cs typeface="Calibri" pitchFamily="34" charset="0"/>
              </a:rPr>
              <a:t> è un implementazione pure PHP di SAML 2.0 (sia </a:t>
            </a:r>
            <a:r>
              <a:rPr lang="it-IT" sz="2800" dirty="0" err="1" smtClean="0">
                <a:latin typeface="Calibri" pitchFamily="34" charset="0"/>
                <a:cs typeface="Calibri" pitchFamily="34" charset="0"/>
              </a:rPr>
              <a:t>IdP</a:t>
            </a:r>
            <a:r>
              <a:rPr lang="it-IT" sz="2800" dirty="0" smtClean="0">
                <a:latin typeface="Calibri" pitchFamily="34" charset="0"/>
                <a:cs typeface="Calibri" pitchFamily="34" charset="0"/>
              </a:rPr>
              <a:t> che SP)</a:t>
            </a:r>
          </a:p>
          <a:p>
            <a:pPr marL="57150" indent="0">
              <a:buNone/>
            </a:pPr>
            <a:endParaRPr lang="it-IT" sz="2800" dirty="0">
              <a:effectLst>
                <a:outerShdw blurRad="38100" dist="38100" dir="2700000" algn="tl">
                  <a:srgbClr val="000000">
                    <a:alpha val="43137"/>
                  </a:srgbClr>
                </a:outerShdw>
              </a:effectLst>
              <a:latin typeface="Calibri" pitchFamily="34" charset="0"/>
              <a:cs typeface="Calibri" pitchFamily="34" charset="0"/>
            </a:endParaRPr>
          </a:p>
          <a:p>
            <a:pPr marL="57150" indent="0">
              <a:buNone/>
            </a:pPr>
            <a:r>
              <a:rPr lang="it-IT" sz="2800" dirty="0" smtClean="0">
                <a:latin typeface="Calibri" pitchFamily="34" charset="0"/>
                <a:cs typeface="Calibri" pitchFamily="34" charset="0"/>
              </a:rPr>
              <a:t>A differenza di </a:t>
            </a:r>
            <a:r>
              <a:rPr lang="it-IT" sz="2800" dirty="0" err="1" smtClean="0">
                <a:latin typeface="Calibri" pitchFamily="34" charset="0"/>
                <a:cs typeface="Calibri" pitchFamily="34" charset="0"/>
              </a:rPr>
              <a:t>Shibboleth</a:t>
            </a:r>
            <a:r>
              <a:rPr lang="it-IT" sz="2800" dirty="0" smtClean="0">
                <a:latin typeface="Calibri" pitchFamily="34" charset="0"/>
                <a:cs typeface="Calibri" pitchFamily="34" charset="0"/>
              </a:rPr>
              <a:t> SP, è stato progettato per essere utilizzato in maniera programmatica, quindi implementa le </a:t>
            </a:r>
            <a:r>
              <a:rPr lang="it-IT" sz="2800" dirty="0" err="1" smtClean="0">
                <a:latin typeface="Calibri" pitchFamily="34" charset="0"/>
                <a:cs typeface="Calibri" pitchFamily="34" charset="0"/>
              </a:rPr>
              <a:t>lazy</a:t>
            </a:r>
            <a:r>
              <a:rPr lang="it-IT" sz="2800" dirty="0" smtClean="0">
                <a:latin typeface="Calibri" pitchFamily="34" charset="0"/>
                <a:cs typeface="Calibri" pitchFamily="34" charset="0"/>
              </a:rPr>
              <a:t> session di default (L’</a:t>
            </a:r>
            <a:r>
              <a:rPr lang="it-IT" sz="2800" dirty="0" err="1" smtClean="0">
                <a:latin typeface="Calibri" pitchFamily="34" charset="0"/>
                <a:cs typeface="Calibri" pitchFamily="34" charset="0"/>
              </a:rPr>
              <a:t>AuthN</a:t>
            </a:r>
            <a:r>
              <a:rPr lang="it-IT" sz="2800" dirty="0" smtClean="0">
                <a:latin typeface="Calibri" pitchFamily="34" charset="0"/>
                <a:cs typeface="Calibri" pitchFamily="34" charset="0"/>
              </a:rPr>
              <a:t> viene richiesta via codice: l’</a:t>
            </a:r>
            <a:r>
              <a:rPr lang="it-IT" sz="2800" dirty="0" err="1" smtClean="0">
                <a:latin typeface="Calibri" pitchFamily="34" charset="0"/>
                <a:cs typeface="Calibri" pitchFamily="34" charset="0"/>
              </a:rPr>
              <a:t>AuthN</a:t>
            </a:r>
            <a:r>
              <a:rPr lang="it-IT" sz="2800" dirty="0" smtClean="0">
                <a:latin typeface="Calibri" pitchFamily="34" charset="0"/>
                <a:cs typeface="Calibri" pitchFamily="34" charset="0"/>
              </a:rPr>
              <a:t> </a:t>
            </a:r>
            <a:r>
              <a:rPr lang="it-IT" sz="2800" dirty="0" err="1" smtClean="0">
                <a:latin typeface="Calibri" pitchFamily="34" charset="0"/>
                <a:cs typeface="Calibri" pitchFamily="34" charset="0"/>
              </a:rPr>
              <a:t>Request</a:t>
            </a:r>
            <a:r>
              <a:rPr lang="it-IT" sz="2800" dirty="0" smtClean="0">
                <a:latin typeface="Calibri" pitchFamily="34" charset="0"/>
                <a:cs typeface="Calibri" pitchFamily="34" charset="0"/>
              </a:rPr>
              <a:t> viene invocata via API, non da Apache)</a:t>
            </a: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13836" y="764705"/>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a:t>
            </a:r>
            <a:r>
              <a:rPr lang="it-IT" sz="1800" b="1" i="1" dirty="0" err="1" smtClean="0">
                <a:latin typeface="Calibri" pitchFamily="34" charset="0"/>
                <a:cs typeface="Calibri" pitchFamily="34" charset="0"/>
              </a:rPr>
              <a:t>SimpleSAMLphp</a:t>
            </a:r>
            <a:endParaRPr lang="it-IT" sz="1800" b="1" i="1" dirty="0">
              <a:latin typeface="Calibri" pitchFamily="34" charset="0"/>
              <a:cs typeface="Calibri" pitchFamily="34" charset="0"/>
            </a:endParaRPr>
          </a:p>
        </p:txBody>
      </p:sp>
      <p:sp>
        <p:nvSpPr>
          <p:cNvPr id="7"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62</a:t>
            </a:fld>
            <a:endParaRPr lang="en-US" sz="1400" dirty="0">
              <a:solidFill>
                <a:srgbClr val="FF6600"/>
              </a:solidFill>
              <a:latin typeface="Lucida Sans" charset="0"/>
            </a:endParaRPr>
          </a:p>
        </p:txBody>
      </p:sp>
    </p:spTree>
    <p:extLst>
      <p:ext uri="{BB962C8B-B14F-4D97-AF65-F5344CB8AC3E}">
        <p14:creationId xmlns:p14="http://schemas.microsoft.com/office/powerpoint/2010/main" val="35304929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a:xfrm>
            <a:off x="422503" y="2060848"/>
            <a:ext cx="6093713" cy="2592288"/>
          </a:xfrm>
        </p:spPr>
        <p:txBody>
          <a:bodyPr/>
          <a:lstStyle/>
          <a:p>
            <a:pPr marL="57150" indent="0">
              <a:buNone/>
            </a:pPr>
            <a:r>
              <a:rPr lang="it-IT" sz="1400" dirty="0" smtClean="0">
                <a:latin typeface="Calibri" pitchFamily="34" charset="0"/>
                <a:cs typeface="Calibri" pitchFamily="34" charset="0"/>
              </a:rPr>
              <a:t>Installare  </a:t>
            </a:r>
            <a:r>
              <a:rPr lang="it-IT" sz="1400" dirty="0" err="1" smtClean="0">
                <a:latin typeface="Calibri" pitchFamily="34" charset="0"/>
                <a:cs typeface="Calibri" pitchFamily="34" charset="0"/>
              </a:rPr>
              <a:t>simpleSAMLphp</a:t>
            </a:r>
            <a:r>
              <a:rPr lang="it-IT" sz="1400" dirty="0" smtClean="0">
                <a:latin typeface="Calibri" pitchFamily="34" charset="0"/>
                <a:cs typeface="Calibri" pitchFamily="34" charset="0"/>
              </a:rPr>
              <a:t>  è un operazione molto semplice:</a:t>
            </a:r>
          </a:p>
          <a:p>
            <a:pPr marL="514350" indent="-457200"/>
            <a:r>
              <a:rPr lang="it-IT" sz="1400" dirty="0" smtClean="0">
                <a:latin typeface="Calibri" pitchFamily="34" charset="0"/>
                <a:cs typeface="Calibri" pitchFamily="34" charset="0"/>
              </a:rPr>
              <a:t>Verificare i requisiti di sistema</a:t>
            </a:r>
          </a:p>
          <a:p>
            <a:pPr marL="514350" indent="-457200"/>
            <a:endParaRPr lang="it-IT" sz="1400" dirty="0">
              <a:latin typeface="Calibri" pitchFamily="34" charset="0"/>
              <a:cs typeface="Calibri" pitchFamily="34" charset="0"/>
            </a:endParaRPr>
          </a:p>
          <a:p>
            <a:pPr marL="57150" indent="0">
              <a:buNone/>
            </a:pPr>
            <a:endParaRPr lang="it-IT" sz="1400" dirty="0" smtClean="0">
              <a:latin typeface="Calibri" pitchFamily="34" charset="0"/>
              <a:cs typeface="Calibri" pitchFamily="34" charset="0"/>
            </a:endParaRPr>
          </a:p>
          <a:p>
            <a:pPr marL="57150" indent="0">
              <a:buNone/>
            </a:pPr>
            <a:endParaRPr lang="it-IT" sz="1400" dirty="0">
              <a:latin typeface="Calibri" pitchFamily="34" charset="0"/>
              <a:cs typeface="Calibri" pitchFamily="34" charset="0"/>
            </a:endParaRPr>
          </a:p>
          <a:p>
            <a:pPr marL="57150" indent="0">
              <a:buNone/>
            </a:pPr>
            <a:endParaRPr lang="it-IT" sz="1400" dirty="0" smtClean="0">
              <a:latin typeface="Calibri" pitchFamily="34" charset="0"/>
              <a:cs typeface="Calibri" pitchFamily="34" charset="0"/>
            </a:endParaRPr>
          </a:p>
          <a:p>
            <a:pPr marL="57150" indent="0">
              <a:buNone/>
            </a:pPr>
            <a:endParaRPr lang="it-IT" sz="1400" dirty="0">
              <a:latin typeface="Calibri" pitchFamily="34" charset="0"/>
              <a:cs typeface="Calibri" pitchFamily="34" charset="0"/>
            </a:endParaRPr>
          </a:p>
          <a:p>
            <a:pPr marL="57150" indent="0">
              <a:buNone/>
            </a:pPr>
            <a:endParaRPr lang="it-IT" sz="1400" dirty="0" smtClean="0">
              <a:latin typeface="Calibri" pitchFamily="34" charset="0"/>
              <a:cs typeface="Calibri" pitchFamily="34" charset="0"/>
            </a:endParaRPr>
          </a:p>
          <a:p>
            <a:pPr marL="57150" indent="0">
              <a:buNone/>
            </a:pPr>
            <a:endParaRPr lang="it-IT" sz="1400" dirty="0">
              <a:latin typeface="Calibri" pitchFamily="34" charset="0"/>
              <a:cs typeface="Calibri" pitchFamily="34" charset="0"/>
            </a:endParaRPr>
          </a:p>
          <a:p>
            <a:pPr marL="57150" indent="0">
              <a:buNone/>
            </a:pPr>
            <a:endParaRPr lang="it-IT" sz="1400" dirty="0" smtClean="0">
              <a:latin typeface="Calibri" pitchFamily="34" charset="0"/>
              <a:cs typeface="Calibri" pitchFamily="34" charset="0"/>
            </a:endParaRPr>
          </a:p>
          <a:p>
            <a:pPr marL="514350" indent="-457200"/>
            <a:r>
              <a:rPr lang="it-IT" sz="1400" dirty="0" smtClean="0">
                <a:latin typeface="Calibri" pitchFamily="34" charset="0"/>
                <a:cs typeface="Calibri" pitchFamily="34" charset="0"/>
              </a:rPr>
              <a:t>Scaricare i sorgenti </a:t>
            </a:r>
            <a:r>
              <a:rPr lang="it-IT" sz="1400" dirty="0" smtClean="0">
                <a:latin typeface="Calibri" pitchFamily="34" charset="0"/>
                <a:cs typeface="Calibri" pitchFamily="34" charset="0"/>
                <a:hlinkClick r:id="rId2"/>
              </a:rPr>
              <a:t>http://code.google.com/p/simplesamlphp/downloads/list</a:t>
            </a:r>
            <a:endParaRPr lang="it-IT" sz="1400" dirty="0">
              <a:latin typeface="Calibri" pitchFamily="34" charset="0"/>
              <a:cs typeface="Calibri" pitchFamily="34" charset="0"/>
            </a:endParaRPr>
          </a:p>
          <a:p>
            <a:pPr marL="514350" indent="-457200"/>
            <a:r>
              <a:rPr lang="it-IT" sz="1400" dirty="0">
                <a:latin typeface="Calibri" pitchFamily="34" charset="0"/>
                <a:cs typeface="Calibri" pitchFamily="34" charset="0"/>
              </a:rPr>
              <a:t>Estrarli in una sottodirectory della nostra applicazione (ciò ne renderà portabile la configurazione ma può essere fatto altrove se si preferisce)</a:t>
            </a:r>
          </a:p>
          <a:p>
            <a:pPr marL="57150" indent="0">
              <a:buNone/>
            </a:pPr>
            <a:endParaRPr lang="it-IT" sz="1250" dirty="0" smtClean="0">
              <a:latin typeface="Calibri" pitchFamily="34" charset="0"/>
              <a:cs typeface="Calibri" pitchFamily="34" charset="0"/>
            </a:endParaRP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13836" y="764705"/>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a:t>
            </a:r>
            <a:r>
              <a:rPr lang="it-IT" sz="1800" b="1" i="1" dirty="0" err="1" smtClean="0">
                <a:latin typeface="Calibri" pitchFamily="34" charset="0"/>
                <a:cs typeface="Calibri" pitchFamily="34" charset="0"/>
              </a:rPr>
              <a:t>SimpleSAMLphp</a:t>
            </a:r>
            <a:r>
              <a:rPr lang="it-IT" sz="1800" b="1" i="1" dirty="0" smtClean="0">
                <a:latin typeface="Calibri" pitchFamily="34" charset="0"/>
                <a:cs typeface="Calibri" pitchFamily="34" charset="0"/>
              </a:rPr>
              <a:t>: Installazione</a:t>
            </a:r>
            <a:endParaRPr lang="it-IT" sz="1800" b="1" i="1" dirty="0">
              <a:latin typeface="Calibri" pitchFamily="34" charset="0"/>
              <a:cs typeface="Calibri" pitchFamily="34" charset="0"/>
            </a:endParaRPr>
          </a:p>
        </p:txBody>
      </p:sp>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8224" y="2186811"/>
            <a:ext cx="2314898" cy="407726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7" name="Immagin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2780928"/>
            <a:ext cx="5666170" cy="194421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8"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63</a:t>
            </a:fld>
            <a:endParaRPr lang="en-US" sz="1400" dirty="0">
              <a:solidFill>
                <a:srgbClr val="FF6600"/>
              </a:solidFill>
              <a:latin typeface="Lucida Sans" charset="0"/>
            </a:endParaRPr>
          </a:p>
        </p:txBody>
      </p:sp>
    </p:spTree>
    <p:extLst>
      <p:ext uri="{BB962C8B-B14F-4D97-AF65-F5344CB8AC3E}">
        <p14:creationId xmlns:p14="http://schemas.microsoft.com/office/powerpoint/2010/main" val="35625039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a:xfrm>
            <a:off x="422503" y="2060848"/>
            <a:ext cx="6093713" cy="4176464"/>
          </a:xfrm>
        </p:spPr>
        <p:txBody>
          <a:bodyPr/>
          <a:lstStyle/>
          <a:p>
            <a:pPr marL="514350" indent="-457200"/>
            <a:r>
              <a:rPr lang="it-IT" sz="1400" b="1" dirty="0" smtClean="0">
                <a:effectLst>
                  <a:outerShdw blurRad="38100" dist="38100" dir="2700000" algn="tl">
                    <a:srgbClr val="000000">
                      <a:alpha val="43137"/>
                    </a:srgbClr>
                  </a:outerShdw>
                </a:effectLst>
                <a:latin typeface="Calibri" pitchFamily="34" charset="0"/>
                <a:cs typeface="Calibri" pitchFamily="34" charset="0"/>
              </a:rPr>
              <a:t>Editare il file </a:t>
            </a:r>
            <a:r>
              <a:rPr lang="it-IT" sz="1400" b="1" dirty="0" err="1" smtClean="0">
                <a:effectLst>
                  <a:outerShdw blurRad="38100" dist="38100" dir="2700000" algn="tl">
                    <a:srgbClr val="000000">
                      <a:alpha val="43137"/>
                    </a:srgbClr>
                  </a:outerShdw>
                </a:effectLst>
                <a:latin typeface="Calibri" pitchFamily="34" charset="0"/>
                <a:cs typeface="Calibri" pitchFamily="34" charset="0"/>
              </a:rPr>
              <a:t>config</a:t>
            </a:r>
            <a:r>
              <a:rPr lang="it-IT" sz="1400" b="1" dirty="0" smtClean="0">
                <a:effectLst>
                  <a:outerShdw blurRad="38100" dist="38100" dir="2700000" algn="tl">
                    <a:srgbClr val="000000">
                      <a:alpha val="43137"/>
                    </a:srgbClr>
                  </a:outerShdw>
                </a:effectLst>
                <a:latin typeface="Calibri" pitchFamily="34" charset="0"/>
                <a:cs typeface="Calibri" pitchFamily="34" charset="0"/>
              </a:rPr>
              <a:t>/</a:t>
            </a:r>
            <a:r>
              <a:rPr lang="it-IT" sz="1400" b="1" dirty="0" err="1" smtClean="0">
                <a:effectLst>
                  <a:outerShdw blurRad="38100" dist="38100" dir="2700000" algn="tl">
                    <a:srgbClr val="000000">
                      <a:alpha val="43137"/>
                    </a:srgbClr>
                  </a:outerShdw>
                </a:effectLst>
                <a:latin typeface="Calibri" pitchFamily="34" charset="0"/>
                <a:cs typeface="Calibri" pitchFamily="34" charset="0"/>
              </a:rPr>
              <a:t>config.php</a:t>
            </a:r>
            <a:endParaRPr lang="it-IT" sz="1400" b="1" dirty="0" smtClean="0">
              <a:effectLst>
                <a:outerShdw blurRad="38100" dist="38100" dir="2700000" algn="tl">
                  <a:srgbClr val="000000">
                    <a:alpha val="43137"/>
                  </a:srgbClr>
                </a:outerShdw>
              </a:effectLst>
              <a:latin typeface="Calibri" pitchFamily="34" charset="0"/>
              <a:cs typeface="Calibri" pitchFamily="34" charset="0"/>
            </a:endParaRPr>
          </a:p>
          <a:p>
            <a:pPr marL="914400" lvl="1" indent="-457200"/>
            <a:r>
              <a:rPr lang="it-IT" sz="1400" dirty="0" smtClean="0">
                <a:latin typeface="Calibri" pitchFamily="34" charset="0"/>
                <a:cs typeface="Calibri" pitchFamily="34" charset="0"/>
              </a:rPr>
              <a:t>Password dell’interfaccia di amministrazione:</a:t>
            </a:r>
          </a:p>
          <a:p>
            <a:pPr marL="914400" lvl="1" indent="-457200"/>
            <a:endParaRPr lang="it-IT" sz="1400" dirty="0">
              <a:latin typeface="Calibri" pitchFamily="34" charset="0"/>
              <a:cs typeface="Calibri" pitchFamily="34" charset="0"/>
            </a:endParaRPr>
          </a:p>
          <a:p>
            <a:pPr marL="914400" lvl="1" indent="-457200"/>
            <a:endParaRPr lang="it-IT" sz="1400" dirty="0" smtClean="0">
              <a:latin typeface="Calibri" pitchFamily="34" charset="0"/>
              <a:cs typeface="Calibri" pitchFamily="34" charset="0"/>
            </a:endParaRPr>
          </a:p>
          <a:p>
            <a:pPr marL="914400" lvl="1" indent="-457200"/>
            <a:endParaRPr lang="it-IT" sz="1400" dirty="0" smtClean="0">
              <a:latin typeface="Calibri" pitchFamily="34" charset="0"/>
              <a:cs typeface="Calibri" pitchFamily="34" charset="0"/>
            </a:endParaRPr>
          </a:p>
          <a:p>
            <a:pPr marL="914400" lvl="1" indent="-457200"/>
            <a:endParaRPr lang="it-IT" sz="1400" dirty="0" smtClean="0">
              <a:latin typeface="Calibri" pitchFamily="34" charset="0"/>
              <a:cs typeface="Calibri" pitchFamily="34" charset="0"/>
            </a:endParaRPr>
          </a:p>
          <a:p>
            <a:pPr marL="457200" lvl="1" indent="0">
              <a:buNone/>
            </a:pPr>
            <a:endParaRPr lang="it-IT" sz="1400" dirty="0" smtClean="0">
              <a:latin typeface="Calibri" pitchFamily="34" charset="0"/>
              <a:cs typeface="Calibri" pitchFamily="34" charset="0"/>
            </a:endParaRPr>
          </a:p>
          <a:p>
            <a:pPr marL="914400" lvl="1" indent="-457200"/>
            <a:endParaRPr lang="it-IT" sz="1400" dirty="0" smtClean="0">
              <a:latin typeface="Calibri" pitchFamily="34" charset="0"/>
              <a:cs typeface="Calibri" pitchFamily="34" charset="0"/>
            </a:endParaRPr>
          </a:p>
          <a:p>
            <a:pPr marL="914400" lvl="1" indent="-457200"/>
            <a:endParaRPr lang="it-IT" sz="1400" dirty="0" smtClean="0">
              <a:latin typeface="Calibri" pitchFamily="34" charset="0"/>
              <a:cs typeface="Calibri" pitchFamily="34" charset="0"/>
            </a:endParaRPr>
          </a:p>
          <a:p>
            <a:pPr marL="914400" lvl="1" indent="-457200"/>
            <a:r>
              <a:rPr lang="it-IT" sz="1400" dirty="0" smtClean="0">
                <a:latin typeface="Calibri" pitchFamily="34" charset="0"/>
                <a:cs typeface="Calibri" pitchFamily="34" charset="0"/>
              </a:rPr>
              <a:t>Generare nuovi certificati per l’SP e posizionarli in una location protetta</a:t>
            </a:r>
          </a:p>
          <a:p>
            <a:pPr marL="914400" lvl="1" indent="-457200"/>
            <a:endParaRPr lang="it-IT" sz="1400" dirty="0">
              <a:latin typeface="Calibri" pitchFamily="34" charset="0"/>
              <a:cs typeface="Calibri" pitchFamily="34" charset="0"/>
            </a:endParaRPr>
          </a:p>
          <a:p>
            <a:pPr marL="914400" lvl="1" indent="-457200"/>
            <a:endParaRPr lang="it-IT" sz="1400" dirty="0" smtClean="0">
              <a:latin typeface="Calibri" pitchFamily="34" charset="0"/>
              <a:cs typeface="Calibri" pitchFamily="34" charset="0"/>
            </a:endParaRPr>
          </a:p>
          <a:p>
            <a:pPr marL="914400" lvl="1" indent="-457200"/>
            <a:endParaRPr lang="it-IT" sz="1400" dirty="0" smtClean="0">
              <a:latin typeface="Calibri" pitchFamily="34" charset="0"/>
              <a:cs typeface="Calibri" pitchFamily="34" charset="0"/>
            </a:endParaRPr>
          </a:p>
          <a:p>
            <a:pPr marL="914400" lvl="1" indent="-457200"/>
            <a:r>
              <a:rPr lang="it-IT" sz="1400" dirty="0" smtClean="0">
                <a:latin typeface="Calibri" pitchFamily="34" charset="0"/>
                <a:cs typeface="Calibri" pitchFamily="34" charset="0"/>
              </a:rPr>
              <a:t>Configurare la </a:t>
            </a:r>
            <a:r>
              <a:rPr lang="it-IT" sz="1400" dirty="0" smtClean="0">
                <a:latin typeface="Calibri" pitchFamily="34" charset="0"/>
                <a:cs typeface="Calibri" pitchFamily="34" charset="0"/>
                <a:hlinkClick r:id="rId2"/>
              </a:rPr>
              <a:t>sincronizzazione</a:t>
            </a:r>
            <a:r>
              <a:rPr lang="it-IT" sz="1400" dirty="0" smtClean="0">
                <a:latin typeface="Calibri" pitchFamily="34" charset="0"/>
                <a:cs typeface="Calibri" pitchFamily="34" charset="0"/>
              </a:rPr>
              <a:t> dei metadati di federazione </a:t>
            </a:r>
          </a:p>
          <a:p>
            <a:pPr marL="914400" lvl="1" indent="-457200"/>
            <a:endParaRPr lang="it-IT" sz="1400" dirty="0" smtClean="0">
              <a:latin typeface="Calibri" pitchFamily="34" charset="0"/>
              <a:cs typeface="Calibri" pitchFamily="34" charset="0"/>
            </a:endParaRPr>
          </a:p>
          <a:p>
            <a:pPr marL="457200" lvl="1" indent="0">
              <a:buNone/>
            </a:pPr>
            <a:endParaRPr lang="it-IT" sz="1400" dirty="0" smtClean="0">
              <a:latin typeface="Calibri" pitchFamily="34" charset="0"/>
              <a:cs typeface="Calibri" pitchFamily="34" charset="0"/>
            </a:endParaRPr>
          </a:p>
          <a:p>
            <a:pPr marL="0" indent="0" algn="r">
              <a:buNone/>
            </a:pPr>
            <a:endParaRPr lang="it-IT" sz="1250" dirty="0" smtClean="0">
              <a:latin typeface="Calibri" pitchFamily="34" charset="0"/>
              <a:cs typeface="Calibri" pitchFamily="34" charset="0"/>
            </a:endParaRP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13836" y="764705"/>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a:t>
            </a:r>
            <a:r>
              <a:rPr lang="it-IT" sz="1800" b="1" i="1" dirty="0" err="1" smtClean="0">
                <a:latin typeface="Calibri" pitchFamily="34" charset="0"/>
                <a:cs typeface="Calibri" pitchFamily="34" charset="0"/>
              </a:rPr>
              <a:t>SimpleSAMLphp</a:t>
            </a:r>
            <a:r>
              <a:rPr lang="it-IT" sz="1800" b="1" i="1" dirty="0" smtClean="0">
                <a:latin typeface="Calibri" pitchFamily="34" charset="0"/>
                <a:cs typeface="Calibri" pitchFamily="34" charset="0"/>
              </a:rPr>
              <a:t>: Configurazione</a:t>
            </a:r>
            <a:endParaRPr lang="it-IT" sz="1800" b="1" i="1" dirty="0">
              <a:latin typeface="Calibri" pitchFamily="34" charset="0"/>
              <a:cs typeface="Calibri" pitchFamily="34" charset="0"/>
            </a:endParaRPr>
          </a:p>
        </p:txBody>
      </p:sp>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9621" y="4624077"/>
            <a:ext cx="5079772" cy="28522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 name="Immagin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1416" y="2624304"/>
            <a:ext cx="3781953" cy="22863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9" name="Immagin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31416" y="3017071"/>
            <a:ext cx="4949682" cy="41192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3" name="Immagin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31640" y="3599735"/>
            <a:ext cx="5656635" cy="26131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7" name="Immagine 1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6972" y="5468319"/>
            <a:ext cx="7833500" cy="769067"/>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3" name="Immagin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72200" y="2339640"/>
            <a:ext cx="2534004" cy="310558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2"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64</a:t>
            </a:fld>
            <a:endParaRPr lang="en-US" sz="1400" dirty="0">
              <a:solidFill>
                <a:srgbClr val="FF6600"/>
              </a:solidFill>
              <a:latin typeface="Lucida Sans" charset="0"/>
            </a:endParaRPr>
          </a:p>
        </p:txBody>
      </p:sp>
    </p:spTree>
    <p:extLst>
      <p:ext uri="{BB962C8B-B14F-4D97-AF65-F5344CB8AC3E}">
        <p14:creationId xmlns:p14="http://schemas.microsoft.com/office/powerpoint/2010/main" val="35807892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a:xfrm>
            <a:off x="395536" y="2060848"/>
            <a:ext cx="8352928" cy="4248472"/>
          </a:xfrm>
        </p:spPr>
        <p:txBody>
          <a:bodyPr/>
          <a:lstStyle/>
          <a:p>
            <a:pPr marL="514350" indent="-457200"/>
            <a:r>
              <a:rPr lang="it-IT" sz="1600" b="1" dirty="0" smtClean="0">
                <a:effectLst>
                  <a:outerShdw blurRad="38100" dist="38100" dir="2700000" algn="tl">
                    <a:srgbClr val="000000">
                      <a:alpha val="43137"/>
                    </a:srgbClr>
                  </a:outerShdw>
                </a:effectLst>
                <a:latin typeface="Calibri" pitchFamily="34" charset="0"/>
                <a:cs typeface="Calibri" pitchFamily="34" charset="0"/>
              </a:rPr>
              <a:t>Editare il file </a:t>
            </a:r>
            <a:r>
              <a:rPr lang="it-IT" sz="1600" b="1" dirty="0" err="1" smtClean="0">
                <a:effectLst>
                  <a:outerShdw blurRad="38100" dist="38100" dir="2700000" algn="tl">
                    <a:srgbClr val="000000">
                      <a:alpha val="43137"/>
                    </a:srgbClr>
                  </a:outerShdw>
                </a:effectLst>
                <a:latin typeface="Calibri" pitchFamily="34" charset="0"/>
                <a:cs typeface="Calibri" pitchFamily="34" charset="0"/>
              </a:rPr>
              <a:t>config</a:t>
            </a:r>
            <a:r>
              <a:rPr lang="it-IT" sz="1600" b="1" dirty="0" smtClean="0">
                <a:effectLst>
                  <a:outerShdw blurRad="38100" dist="38100" dir="2700000" algn="tl">
                    <a:srgbClr val="000000">
                      <a:alpha val="43137"/>
                    </a:srgbClr>
                  </a:outerShdw>
                </a:effectLst>
                <a:latin typeface="Calibri" pitchFamily="34" charset="0"/>
                <a:cs typeface="Calibri" pitchFamily="34" charset="0"/>
              </a:rPr>
              <a:t>/</a:t>
            </a:r>
            <a:r>
              <a:rPr lang="it-IT" sz="1600" b="1" dirty="0" err="1" smtClean="0">
                <a:effectLst>
                  <a:outerShdw blurRad="38100" dist="38100" dir="2700000" algn="tl">
                    <a:srgbClr val="000000">
                      <a:alpha val="43137"/>
                    </a:srgbClr>
                  </a:outerShdw>
                </a:effectLst>
                <a:latin typeface="Calibri" pitchFamily="34" charset="0"/>
                <a:cs typeface="Calibri" pitchFamily="34" charset="0"/>
              </a:rPr>
              <a:t>autsources.php</a:t>
            </a:r>
            <a:r>
              <a:rPr lang="it-IT" sz="1600" dirty="0" smtClean="0">
                <a:latin typeface="Calibri" pitchFamily="34" charset="0"/>
                <a:cs typeface="Calibri" pitchFamily="34" charset="0"/>
              </a:rPr>
              <a:t> </a:t>
            </a:r>
          </a:p>
          <a:p>
            <a:pPr marL="0" indent="0" algn="r">
              <a:buNone/>
            </a:pPr>
            <a:endParaRPr lang="it-IT" sz="1400" dirty="0" smtClean="0">
              <a:latin typeface="Calibri" pitchFamily="34" charset="0"/>
              <a:cs typeface="Calibri" pitchFamily="34" charset="0"/>
            </a:endParaRP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39054" y="743203"/>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a:t>
            </a:r>
            <a:r>
              <a:rPr lang="it-IT" sz="1800" b="1" i="1" dirty="0" err="1" smtClean="0">
                <a:latin typeface="Calibri" pitchFamily="34" charset="0"/>
                <a:cs typeface="Calibri" pitchFamily="34" charset="0"/>
              </a:rPr>
              <a:t>SimpleSAMLphp</a:t>
            </a:r>
            <a:r>
              <a:rPr lang="it-IT" sz="1800" b="1" i="1" dirty="0" smtClean="0">
                <a:latin typeface="Calibri" pitchFamily="34" charset="0"/>
                <a:cs typeface="Calibri" pitchFamily="34" charset="0"/>
              </a:rPr>
              <a:t>: Configurazione SP</a:t>
            </a:r>
            <a:endParaRPr lang="it-IT" sz="1800" b="1" i="1" dirty="0">
              <a:latin typeface="Calibri" pitchFamily="34" charset="0"/>
              <a:cs typeface="Calibri" pitchFamily="34" charset="0"/>
            </a:endParaRPr>
          </a:p>
        </p:txBody>
      </p:sp>
      <p:pic>
        <p:nvPicPr>
          <p:cNvPr id="11" name="Immagin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0575" y="2420888"/>
            <a:ext cx="8051895" cy="323875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2" name="Immagin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4593460"/>
            <a:ext cx="2076740" cy="157184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3" name="Immagin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2167" y="5445224"/>
            <a:ext cx="3672408" cy="68567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9"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65</a:t>
            </a:fld>
            <a:endParaRPr lang="en-US" sz="1400" dirty="0">
              <a:solidFill>
                <a:srgbClr val="FF6600"/>
              </a:solidFill>
              <a:latin typeface="Lucida Sans" charset="0"/>
            </a:endParaRPr>
          </a:p>
        </p:txBody>
      </p:sp>
    </p:spTree>
    <p:extLst>
      <p:ext uri="{BB962C8B-B14F-4D97-AF65-F5344CB8AC3E}">
        <p14:creationId xmlns:p14="http://schemas.microsoft.com/office/powerpoint/2010/main" val="32062979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contenuto 9"/>
          <p:cNvSpPr>
            <a:spLocks noGrp="1"/>
          </p:cNvSpPr>
          <p:nvPr>
            <p:ph idx="1"/>
          </p:nvPr>
        </p:nvSpPr>
        <p:spPr>
          <a:xfrm>
            <a:off x="395536" y="2060848"/>
            <a:ext cx="8352928" cy="4248472"/>
          </a:xfrm>
        </p:spPr>
        <p:txBody>
          <a:bodyPr/>
          <a:lstStyle/>
          <a:p>
            <a:pPr marL="514350" indent="-457200"/>
            <a:r>
              <a:rPr lang="it-IT" sz="1400" dirty="0">
                <a:latin typeface="Calibri" pitchFamily="34" charset="0"/>
                <a:cs typeface="Calibri" pitchFamily="34" charset="0"/>
              </a:rPr>
              <a:t>accedere a </a:t>
            </a:r>
            <a:r>
              <a:rPr lang="it-IT" sz="1400" dirty="0">
                <a:latin typeface="Calibri" pitchFamily="34" charset="0"/>
                <a:cs typeface="Calibri" pitchFamily="34" charset="0"/>
                <a:hlinkClick r:id="rId2"/>
              </a:rPr>
              <a:t>https://</a:t>
            </a:r>
            <a:r>
              <a:rPr lang="it-IT" sz="1400" dirty="0" smtClean="0">
                <a:latin typeface="Calibri" pitchFamily="34" charset="0"/>
                <a:cs typeface="Calibri" pitchFamily="34" charset="0"/>
                <a:hlinkClick r:id="rId2"/>
              </a:rPr>
              <a:t>myappurl/simplesamlphp_directory/www</a:t>
            </a:r>
            <a:r>
              <a:rPr lang="it-IT" sz="1400" dirty="0" smtClean="0">
                <a:latin typeface="Calibri" pitchFamily="34" charset="0"/>
                <a:cs typeface="Calibri" pitchFamily="34" charset="0"/>
              </a:rPr>
              <a:t>: </a:t>
            </a:r>
            <a:r>
              <a:rPr lang="it-IT" sz="1400" dirty="0">
                <a:latin typeface="Calibri" pitchFamily="34" charset="0"/>
                <a:cs typeface="Calibri" pitchFamily="34" charset="0"/>
              </a:rPr>
              <a:t>l’interfaccia di amministrazione di </a:t>
            </a:r>
            <a:r>
              <a:rPr lang="it-IT" sz="1400" dirty="0" err="1">
                <a:latin typeface="Calibri" pitchFamily="34" charset="0"/>
                <a:cs typeface="Calibri" pitchFamily="34" charset="0"/>
              </a:rPr>
              <a:t>simplesamlphp</a:t>
            </a:r>
            <a:r>
              <a:rPr lang="it-IT" sz="1400" dirty="0">
                <a:latin typeface="Calibri" pitchFamily="34" charset="0"/>
                <a:cs typeface="Calibri" pitchFamily="34" charset="0"/>
              </a:rPr>
              <a:t> che permetterà varie operazioni come la verifica dell’installazione, test delle funzionalità e recupero dei metadati dell’SP da passare alla federazione</a:t>
            </a:r>
          </a:p>
          <a:p>
            <a:pPr marL="0" indent="0">
              <a:buNone/>
            </a:pPr>
            <a:r>
              <a:rPr lang="it-IT" sz="1400" b="1" dirty="0">
                <a:effectLst>
                  <a:outerShdw blurRad="38100" dist="38100" dir="2700000" algn="tl">
                    <a:srgbClr val="000000">
                      <a:alpha val="43137"/>
                    </a:srgbClr>
                  </a:outerShdw>
                </a:effectLst>
                <a:latin typeface="Calibri" pitchFamily="34" charset="0"/>
                <a:cs typeface="Calibri" pitchFamily="34" charset="0"/>
              </a:rPr>
              <a:t>E’ già tutto pronto! </a:t>
            </a:r>
            <a:r>
              <a:rPr lang="it-IT" sz="1400" dirty="0">
                <a:latin typeface="Calibri" pitchFamily="34" charset="0"/>
                <a:cs typeface="Calibri" pitchFamily="34" charset="0"/>
              </a:rPr>
              <a:t>l’</a:t>
            </a:r>
            <a:r>
              <a:rPr lang="it-IT" sz="1400" dirty="0" err="1">
                <a:latin typeface="Calibri" pitchFamily="34" charset="0"/>
                <a:cs typeface="Calibri" pitchFamily="34" charset="0"/>
              </a:rPr>
              <a:t>attribute</a:t>
            </a:r>
            <a:r>
              <a:rPr lang="it-IT" sz="1400" dirty="0">
                <a:latin typeface="Calibri" pitchFamily="34" charset="0"/>
                <a:cs typeface="Calibri" pitchFamily="34" charset="0"/>
              </a:rPr>
              <a:t> </a:t>
            </a:r>
            <a:r>
              <a:rPr lang="it-IT" sz="1400" dirty="0" err="1">
                <a:latin typeface="Calibri" pitchFamily="34" charset="0"/>
                <a:cs typeface="Calibri" pitchFamily="34" charset="0"/>
              </a:rPr>
              <a:t>mapping</a:t>
            </a:r>
            <a:r>
              <a:rPr lang="it-IT" sz="1400" dirty="0">
                <a:latin typeface="Calibri" pitchFamily="34" charset="0"/>
                <a:cs typeface="Calibri" pitchFamily="34" charset="0"/>
              </a:rPr>
              <a:t> è possibile (vedere in </a:t>
            </a:r>
            <a:r>
              <a:rPr lang="it-IT" sz="1400" dirty="0" err="1">
                <a:latin typeface="Calibri" pitchFamily="34" charset="0"/>
                <a:cs typeface="Calibri" pitchFamily="34" charset="0"/>
              </a:rPr>
              <a:t>attributemap</a:t>
            </a:r>
            <a:r>
              <a:rPr lang="it-IT" sz="1400" dirty="0">
                <a:latin typeface="Calibri" pitchFamily="34" charset="0"/>
                <a:cs typeface="Calibri" pitchFamily="34" charset="0"/>
              </a:rPr>
              <a:t>/*), ma non serve dato che di default </a:t>
            </a:r>
            <a:r>
              <a:rPr lang="it-IT" sz="1400" dirty="0" err="1">
                <a:latin typeface="Calibri" pitchFamily="34" charset="0"/>
                <a:cs typeface="Calibri" pitchFamily="34" charset="0"/>
              </a:rPr>
              <a:t>simpleSAML</a:t>
            </a:r>
            <a:r>
              <a:rPr lang="it-IT" sz="1400" dirty="0">
                <a:latin typeface="Calibri" pitchFamily="34" charset="0"/>
                <a:cs typeface="Calibri" pitchFamily="34" charset="0"/>
              </a:rPr>
              <a:t> accetta qualsiasi attributo  riceva </a:t>
            </a:r>
            <a:r>
              <a:rPr lang="it-IT" sz="1400" dirty="0" err="1">
                <a:latin typeface="Calibri" pitchFamily="34" charset="0"/>
                <a:cs typeface="Calibri" pitchFamily="34" charset="0"/>
              </a:rPr>
              <a:t>dall’IdP</a:t>
            </a:r>
            <a:r>
              <a:rPr lang="it-IT" sz="1400" dirty="0">
                <a:latin typeface="Calibri" pitchFamily="34" charset="0"/>
                <a:cs typeface="Calibri" pitchFamily="34" charset="0"/>
              </a:rPr>
              <a:t>, quindi potremo reperirli nell’applicazione semplicemente usando il loro nome </a:t>
            </a:r>
            <a:r>
              <a:rPr lang="it-IT" sz="1400" dirty="0" err="1">
                <a:latin typeface="Calibri" pitchFamily="34" charset="0"/>
                <a:cs typeface="Calibri" pitchFamily="34" charset="0"/>
              </a:rPr>
              <a:t>urn:oid</a:t>
            </a:r>
            <a:r>
              <a:rPr lang="it-IT" sz="1400" dirty="0">
                <a:latin typeface="Calibri" pitchFamily="34" charset="0"/>
                <a:cs typeface="Calibri" pitchFamily="34" charset="0"/>
              </a:rPr>
              <a:t> di federazione.</a:t>
            </a:r>
          </a:p>
          <a:p>
            <a:pPr marL="0" indent="0" algn="r">
              <a:buNone/>
            </a:pPr>
            <a:endParaRPr lang="it-IT" sz="1400" dirty="0" smtClean="0">
              <a:latin typeface="Calibri" pitchFamily="34" charset="0"/>
              <a:cs typeface="Calibri" pitchFamily="34" charset="0"/>
            </a:endParaRPr>
          </a:p>
        </p:txBody>
      </p:sp>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13836"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a:t>
            </a:r>
            <a:r>
              <a:rPr lang="it-IT" sz="1800" b="1" i="1" dirty="0" err="1" smtClean="0">
                <a:latin typeface="Calibri" pitchFamily="34" charset="0"/>
                <a:cs typeface="Calibri" pitchFamily="34" charset="0"/>
              </a:rPr>
              <a:t>SimpleSAMLphp</a:t>
            </a:r>
            <a:r>
              <a:rPr lang="it-IT" sz="1800" b="1" i="1" dirty="0" smtClean="0">
                <a:latin typeface="Calibri" pitchFamily="34" charset="0"/>
                <a:cs typeface="Calibri" pitchFamily="34" charset="0"/>
              </a:rPr>
              <a:t>: Configurazione SP</a:t>
            </a:r>
            <a:endParaRPr lang="it-IT" sz="1800" b="1" i="1" dirty="0">
              <a:latin typeface="Calibri" pitchFamily="34" charset="0"/>
              <a:cs typeface="Calibri" pitchFamily="34" charset="0"/>
            </a:endParaRPr>
          </a:p>
        </p:txBody>
      </p:sp>
      <p:pic>
        <p:nvPicPr>
          <p:cNvPr id="2" name="Immagin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7869" y="3872294"/>
            <a:ext cx="2400635" cy="215295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3" name="Immagin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2657" y="3674807"/>
            <a:ext cx="6709623" cy="256250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8"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66</a:t>
            </a:fld>
            <a:endParaRPr lang="en-US" sz="1400" dirty="0">
              <a:solidFill>
                <a:srgbClr val="FF6600"/>
              </a:solidFill>
              <a:latin typeface="Lucida Sans" charset="0"/>
            </a:endParaRPr>
          </a:p>
        </p:txBody>
      </p:sp>
    </p:spTree>
    <p:extLst>
      <p:ext uri="{BB962C8B-B14F-4D97-AF65-F5344CB8AC3E}">
        <p14:creationId xmlns:p14="http://schemas.microsoft.com/office/powerpoint/2010/main" val="4072124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13836"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a:t>
            </a:r>
            <a:r>
              <a:rPr lang="it-IT" sz="1800" b="1" i="1" dirty="0" err="1" smtClean="0">
                <a:latin typeface="Calibri" pitchFamily="34" charset="0"/>
                <a:cs typeface="Calibri" pitchFamily="34" charset="0"/>
              </a:rPr>
              <a:t>SimpleSAMLphp</a:t>
            </a:r>
            <a:r>
              <a:rPr lang="it-IT" sz="1800" b="1" i="1" dirty="0" smtClean="0">
                <a:latin typeface="Calibri" pitchFamily="34" charset="0"/>
                <a:cs typeface="Calibri" pitchFamily="34" charset="0"/>
              </a:rPr>
              <a:t>: Uso SP</a:t>
            </a:r>
            <a:endParaRPr lang="it-IT" sz="1800" b="1" i="1" dirty="0">
              <a:latin typeface="Calibri" pitchFamily="34" charset="0"/>
              <a:cs typeface="Calibri" pitchFamily="34" charset="0"/>
            </a:endParaRPr>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2132856"/>
            <a:ext cx="3581900" cy="39058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371" y="5409220"/>
            <a:ext cx="7041507" cy="50405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1" name="Per 10"/>
          <p:cNvSpPr/>
          <p:nvPr/>
        </p:nvSpPr>
        <p:spPr>
          <a:xfrm>
            <a:off x="1475656" y="1680410"/>
            <a:ext cx="1656184" cy="1295471"/>
          </a:xfrm>
          <a:prstGeom prst="mathMultiply">
            <a:avLst/>
          </a:prstGeom>
          <a:solidFill>
            <a:srgbClr val="FC8A2C">
              <a:alpha val="38824"/>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12" name="Immagin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2371" y="2975881"/>
            <a:ext cx="6156294" cy="198148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3" name="Callout 6 2"/>
          <p:cNvSpPr/>
          <p:nvPr/>
        </p:nvSpPr>
        <p:spPr>
          <a:xfrm>
            <a:off x="5255568" y="2780928"/>
            <a:ext cx="2700808" cy="2176433"/>
          </a:xfrm>
          <a:prstGeom prst="accentCallout2">
            <a:avLst>
              <a:gd name="adj1" fmla="val 18750"/>
              <a:gd name="adj2" fmla="val -8333"/>
              <a:gd name="adj3" fmla="val 18750"/>
              <a:gd name="adj4" fmla="val -16667"/>
              <a:gd name="adj5" fmla="val 69798"/>
              <a:gd name="adj6" fmla="val -86074"/>
            </a:avLst>
          </a:prstGeom>
        </p:spPr>
        <p:style>
          <a:lnRef idx="1">
            <a:schemeClr val="dk1"/>
          </a:lnRef>
          <a:fillRef idx="2">
            <a:schemeClr val="dk1"/>
          </a:fillRef>
          <a:effectRef idx="1">
            <a:schemeClr val="dk1"/>
          </a:effectRef>
          <a:fontRef idx="minor">
            <a:schemeClr val="dk1"/>
          </a:fontRef>
        </p:style>
        <p:txBody>
          <a:bodyPr rtlCol="0" anchor="ctr"/>
          <a:lstStyle/>
          <a:p>
            <a:pPr algn="ctr"/>
            <a:r>
              <a:rPr lang="it-IT" b="1" dirty="0" smtClean="0">
                <a:solidFill>
                  <a:schemeClr val="tx1"/>
                </a:solidFill>
                <a:effectLst>
                  <a:outerShdw blurRad="38100" dist="38100" dir="2700000" algn="tl">
                    <a:srgbClr val="000000">
                      <a:alpha val="43137"/>
                    </a:srgbClr>
                  </a:outerShdw>
                </a:effectLst>
              </a:rPr>
              <a:t>Rimuovendo questa condizione si avrebbe un login richiesto in maniera forzata (non </a:t>
            </a:r>
            <a:r>
              <a:rPr lang="it-IT" b="1" dirty="0" err="1" smtClean="0">
                <a:solidFill>
                  <a:schemeClr val="tx1"/>
                </a:solidFill>
                <a:effectLst>
                  <a:outerShdw blurRad="38100" dist="38100" dir="2700000" algn="tl">
                    <a:srgbClr val="000000">
                      <a:alpha val="43137"/>
                    </a:srgbClr>
                  </a:outerShdw>
                </a:effectLst>
              </a:rPr>
              <a:t>lazy</a:t>
            </a:r>
            <a:r>
              <a:rPr lang="it-IT" dirty="0" smtClean="0">
                <a:solidFill>
                  <a:schemeClr val="tx1"/>
                </a:solidFill>
                <a:effectLst>
                  <a:outerShdw blurRad="38100" dist="38100" dir="2700000" algn="tl">
                    <a:srgbClr val="000000">
                      <a:alpha val="43137"/>
                    </a:srgbClr>
                  </a:outerShdw>
                </a:effectLst>
              </a:rPr>
              <a:t>)</a:t>
            </a:r>
            <a:endParaRPr lang="it-IT" dirty="0">
              <a:solidFill>
                <a:schemeClr val="tx1"/>
              </a:solidFill>
              <a:effectLst>
                <a:outerShdw blurRad="38100" dist="38100" dir="2700000" algn="tl">
                  <a:srgbClr val="000000">
                    <a:alpha val="43137"/>
                  </a:srgbClr>
                </a:outerShdw>
              </a:effectLst>
            </a:endParaRPr>
          </a:p>
        </p:txBody>
      </p:sp>
      <p:sp>
        <p:nvSpPr>
          <p:cNvPr id="10"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67</a:t>
            </a:fld>
            <a:endParaRPr lang="en-US" sz="1400" dirty="0">
              <a:solidFill>
                <a:srgbClr val="FF6600"/>
              </a:solidFill>
              <a:latin typeface="Lucida Sans" charset="0"/>
            </a:endParaRPr>
          </a:p>
        </p:txBody>
      </p:sp>
    </p:spTree>
    <p:extLst>
      <p:ext uri="{BB962C8B-B14F-4D97-AF65-F5344CB8AC3E}">
        <p14:creationId xmlns:p14="http://schemas.microsoft.com/office/powerpoint/2010/main" val="22446446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13836"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a:t>
            </a:r>
            <a:r>
              <a:rPr lang="it-IT" sz="1800" b="1" i="1" dirty="0" err="1" smtClean="0">
                <a:latin typeface="Calibri" pitchFamily="34" charset="0"/>
                <a:cs typeface="Calibri" pitchFamily="34" charset="0"/>
              </a:rPr>
              <a:t>SimpleSAMLphp</a:t>
            </a:r>
            <a:r>
              <a:rPr lang="it-IT" sz="1800" b="1" i="1" dirty="0" smtClean="0">
                <a:latin typeface="Calibri" pitchFamily="34" charset="0"/>
                <a:cs typeface="Calibri" pitchFamily="34" charset="0"/>
              </a:rPr>
              <a:t>: Uso SP</a:t>
            </a:r>
            <a:endParaRPr lang="it-IT" sz="1800" b="1" i="1" dirty="0">
              <a:latin typeface="Calibri" pitchFamily="34" charset="0"/>
              <a:cs typeface="Calibri" pitchFamily="34" charset="0"/>
            </a:endParaRPr>
          </a:p>
        </p:txBody>
      </p:sp>
      <p:pic>
        <p:nvPicPr>
          <p:cNvPr id="12" name="Immagin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4593" y="2204864"/>
            <a:ext cx="7869749" cy="173155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3204" y="3830486"/>
            <a:ext cx="4752528" cy="233481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9"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68</a:t>
            </a:fld>
            <a:endParaRPr lang="en-US" sz="1400" dirty="0">
              <a:solidFill>
                <a:srgbClr val="FF6600"/>
              </a:solidFill>
              <a:latin typeface="Lucida Sans" charset="0"/>
            </a:endParaRPr>
          </a:p>
        </p:txBody>
      </p:sp>
    </p:spTree>
    <p:extLst>
      <p:ext uri="{BB962C8B-B14F-4D97-AF65-F5344CB8AC3E}">
        <p14:creationId xmlns:p14="http://schemas.microsoft.com/office/powerpoint/2010/main" val="22631974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622" y="2348880"/>
            <a:ext cx="8605692" cy="345638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2" name="Immagin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67320" y="5655359"/>
            <a:ext cx="7849696" cy="50489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6" name="Titolo 1"/>
          <p:cNvSpPr txBox="1">
            <a:spLocks/>
          </p:cNvSpPr>
          <p:nvPr/>
        </p:nvSpPr>
        <p:spPr bwMode="auto">
          <a:xfrm>
            <a:off x="513836"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Proteggere un'applicazione con </a:t>
            </a:r>
            <a:r>
              <a:rPr lang="it-IT" sz="1800" b="1" i="1" dirty="0" err="1" smtClean="0">
                <a:latin typeface="Calibri" pitchFamily="34" charset="0"/>
                <a:cs typeface="Calibri" pitchFamily="34" charset="0"/>
              </a:rPr>
              <a:t>SimpleSAMLphp</a:t>
            </a:r>
            <a:r>
              <a:rPr lang="it-IT" sz="1800" b="1" i="1" dirty="0" smtClean="0">
                <a:latin typeface="Calibri" pitchFamily="34" charset="0"/>
                <a:cs typeface="Calibri" pitchFamily="34" charset="0"/>
              </a:rPr>
              <a:t>: Uso SP</a:t>
            </a:r>
            <a:endParaRPr lang="it-IT" sz="1800" b="1" i="1" dirty="0">
              <a:latin typeface="Calibri" pitchFamily="34" charset="0"/>
              <a:cs typeface="Calibri" pitchFamily="34" charset="0"/>
            </a:endParaRPr>
          </a:p>
        </p:txBody>
      </p:sp>
      <p:sp>
        <p:nvSpPr>
          <p:cNvPr id="12" name="Per 11"/>
          <p:cNvSpPr/>
          <p:nvPr/>
        </p:nvSpPr>
        <p:spPr>
          <a:xfrm>
            <a:off x="6491616" y="5242144"/>
            <a:ext cx="1656184" cy="1295471"/>
          </a:xfrm>
          <a:prstGeom prst="mathMultiply">
            <a:avLst/>
          </a:prstGeom>
          <a:solidFill>
            <a:srgbClr val="FC8A2C">
              <a:alpha val="38824"/>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cxnSp>
        <p:nvCxnSpPr>
          <p:cNvPr id="16" name="Connettore 4 15"/>
          <p:cNvCxnSpPr/>
          <p:nvPr/>
        </p:nvCxnSpPr>
        <p:spPr>
          <a:xfrm>
            <a:off x="2843808" y="2996951"/>
            <a:ext cx="2972018" cy="2664298"/>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pic>
        <p:nvPicPr>
          <p:cNvPr id="20" name="Immagine 1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02207" y="2173764"/>
            <a:ext cx="2638793" cy="63826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cxnSp>
        <p:nvCxnSpPr>
          <p:cNvPr id="19" name="Connettore 2 18"/>
          <p:cNvCxnSpPr/>
          <p:nvPr/>
        </p:nvCxnSpPr>
        <p:spPr>
          <a:xfrm flipV="1">
            <a:off x="5920245" y="2492896"/>
            <a:ext cx="163923" cy="50405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69</a:t>
            </a:fld>
            <a:endParaRPr lang="en-US" sz="1400" dirty="0">
              <a:solidFill>
                <a:srgbClr val="FF6600"/>
              </a:solidFill>
              <a:latin typeface="Lucida Sans" charset="0"/>
            </a:endParaRPr>
          </a:p>
        </p:txBody>
      </p:sp>
      <p:pic>
        <p:nvPicPr>
          <p:cNvPr id="3" name="demoidem5.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17657" y="1124744"/>
            <a:ext cx="9144000" cy="5143500"/>
          </a:xfrm>
          <a:prstGeom prst="rect">
            <a:avLst/>
          </a:prstGeom>
        </p:spPr>
      </p:pic>
    </p:spTree>
    <p:extLst>
      <p:ext uri="{BB962C8B-B14F-4D97-AF65-F5344CB8AC3E}">
        <p14:creationId xmlns:p14="http://schemas.microsoft.com/office/powerpoint/2010/main" val="6173431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fill="hold" display="0">
                  <p:stCondLst>
                    <p:cond delay="indefinite"/>
                  </p:stCondLst>
                </p:cTn>
                <p:tgtEl>
                  <p:spTgt spid="3"/>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it-IT" dirty="0" smtClean="0">
                <a:latin typeface="Calibri" pitchFamily="34" charset="0"/>
                <a:cs typeface="Calibri" pitchFamily="34" charset="0"/>
              </a:rPr>
              <a:t>Autorizzazione</a:t>
            </a:r>
          </a:p>
        </p:txBody>
      </p:sp>
      <p:sp>
        <p:nvSpPr>
          <p:cNvPr id="24579" name="Rectangle 3"/>
          <p:cNvSpPr>
            <a:spLocks noGrp="1" noChangeArrowheads="1"/>
          </p:cNvSpPr>
          <p:nvPr>
            <p:ph type="body" idx="1"/>
          </p:nvPr>
        </p:nvSpPr>
        <p:spPr>
          <a:xfrm>
            <a:off x="457200" y="1772817"/>
            <a:ext cx="8363272" cy="4248472"/>
          </a:xfrm>
        </p:spPr>
        <p:txBody>
          <a:bodyPr/>
          <a:lstStyle/>
          <a:p>
            <a:r>
              <a:rPr lang="it-IT" sz="2600" dirty="0" smtClean="0">
                <a:latin typeface="Calibri" pitchFamily="34" charset="0"/>
                <a:cs typeface="Calibri" pitchFamily="34" charset="0"/>
              </a:rPr>
              <a:t>Verificare se l’utente ha diritto ad accedere ad una risorsa</a:t>
            </a:r>
          </a:p>
          <a:p>
            <a:pPr eaLnBrk="1" hangingPunct="1"/>
            <a:r>
              <a:rPr lang="it-IT" sz="2600" dirty="0" smtClean="0">
                <a:latin typeface="Calibri" pitchFamily="34" charset="0"/>
                <a:cs typeface="Calibri" pitchFamily="34" charset="0"/>
              </a:rPr>
              <a:t>Tipicamente i sistemi digitali eseguono i controlli di autorizzazione basandosi su informazioni associate all’identità dell’utente </a:t>
            </a:r>
          </a:p>
          <a:p>
            <a:pPr lvl="1"/>
            <a:r>
              <a:rPr lang="it-IT" dirty="0" smtClean="0">
                <a:latin typeface="Calibri" pitchFamily="34" charset="0"/>
                <a:cs typeface="Calibri" pitchFamily="34" charset="0"/>
              </a:rPr>
              <a:t>«Chi è»</a:t>
            </a:r>
          </a:p>
          <a:p>
            <a:pPr lvl="1"/>
            <a:r>
              <a:rPr lang="it-IT" dirty="0" smtClean="0">
                <a:latin typeface="Calibri" pitchFamily="34" charset="0"/>
                <a:cs typeface="Calibri" pitchFamily="34" charset="0"/>
              </a:rPr>
              <a:t>Qualcuno dei suoi «attributi» </a:t>
            </a:r>
            <a:r>
              <a:rPr lang="it-IT" dirty="0">
                <a:latin typeface="Calibri" pitchFamily="34" charset="0"/>
                <a:cs typeface="Calibri" pitchFamily="34" charset="0"/>
              </a:rPr>
              <a:t>:</a:t>
            </a:r>
            <a:endParaRPr lang="it-IT" dirty="0" smtClean="0">
              <a:latin typeface="Calibri" pitchFamily="34" charset="0"/>
              <a:cs typeface="Calibri" pitchFamily="34" charset="0"/>
            </a:endParaRPr>
          </a:p>
          <a:p>
            <a:pPr lvl="2" eaLnBrk="1" hangingPunct="1"/>
            <a:r>
              <a:rPr lang="it-IT" sz="2600" dirty="0" smtClean="0">
                <a:latin typeface="Calibri" pitchFamily="34" charset="0"/>
                <a:cs typeface="Calibri" pitchFamily="34" charset="0"/>
              </a:rPr>
              <a:t>Ruolo (professore, studente, staff)</a:t>
            </a:r>
          </a:p>
          <a:p>
            <a:pPr lvl="2" eaLnBrk="1" hangingPunct="1"/>
            <a:r>
              <a:rPr lang="it-IT" sz="2600" dirty="0" err="1" smtClean="0">
                <a:latin typeface="Calibri" pitchFamily="34" charset="0"/>
                <a:cs typeface="Calibri" pitchFamily="34" charset="0"/>
              </a:rPr>
              <a:t>Fee</a:t>
            </a:r>
            <a:r>
              <a:rPr lang="it-IT" sz="2600" dirty="0" smtClean="0">
                <a:latin typeface="Calibri" pitchFamily="34" charset="0"/>
                <a:cs typeface="Calibri" pitchFamily="34" charset="0"/>
              </a:rPr>
              <a:t> pagata (</a:t>
            </a:r>
            <a:r>
              <a:rPr lang="it-IT" sz="2600" dirty="0" err="1" smtClean="0">
                <a:latin typeface="Calibri" pitchFamily="34" charset="0"/>
                <a:cs typeface="Calibri" pitchFamily="34" charset="0"/>
              </a:rPr>
              <a:t>yes|no</a:t>
            </a:r>
            <a:r>
              <a:rPr lang="it-IT" sz="2600" dirty="0" smtClean="0">
                <a:latin typeface="Calibri" pitchFamily="34" charset="0"/>
                <a:cs typeface="Calibri" pitchFamily="34" charset="0"/>
              </a:rPr>
              <a:t>)</a:t>
            </a:r>
          </a:p>
          <a:p>
            <a:pPr lvl="1">
              <a:buNone/>
            </a:pPr>
            <a:r>
              <a:rPr lang="it-IT" dirty="0" smtClean="0">
                <a:latin typeface="Calibri" pitchFamily="34" charset="0"/>
                <a:cs typeface="Calibri" pitchFamily="34" charset="0"/>
              </a:rPr>
              <a:t>Nota: «chi  è», è definito sempre dagli attributi: da un insieme di </a:t>
            </a:r>
            <a:r>
              <a:rPr lang="it-IT" b="1" u="sng" dirty="0" smtClean="0">
                <a:latin typeface="Calibri" pitchFamily="34" charset="0"/>
                <a:cs typeface="Calibri" pitchFamily="34" charset="0"/>
              </a:rPr>
              <a:t>attributi identificativi</a:t>
            </a:r>
            <a:endParaRPr lang="en-US" b="1" u="sng" dirty="0" smtClean="0">
              <a:latin typeface="Calibri" pitchFamily="34" charset="0"/>
              <a:cs typeface="Calibri" pitchFamily="34" charset="0"/>
            </a:endParaRPr>
          </a:p>
        </p:txBody>
      </p:sp>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7</a:t>
            </a:fld>
            <a:endParaRPr lang="en-US" sz="1400" dirty="0">
              <a:solidFill>
                <a:srgbClr val="FF6600"/>
              </a:solidFill>
              <a:latin typeface="Lucida Sans" charset="0"/>
            </a:endParaRPr>
          </a:p>
        </p:txBody>
      </p:sp>
    </p:spTree>
    <p:extLst>
      <p:ext uri="{BB962C8B-B14F-4D97-AF65-F5344CB8AC3E}">
        <p14:creationId xmlns:p14="http://schemas.microsoft.com/office/powerpoint/2010/main" val="382254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p:txBody>
          <a:bodyPr/>
          <a:lstStyle/>
          <a:p>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367408" cy="307777"/>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fld id="{677D1955-0065-4168-A304-3FCBBA45487F}" type="slidenum">
              <a:rPr lang="en-US" sz="1400" b="1" smtClean="0">
                <a:solidFill>
                  <a:srgbClr val="FC8A2C"/>
                </a:solidFill>
                <a:latin typeface="Calibri" pitchFamily="34" charset="0"/>
              </a:rPr>
              <a:pPr/>
              <a:t>70</a:t>
            </a:fld>
            <a:endParaRPr lang="en-US" b="1" dirty="0">
              <a:solidFill>
                <a:srgbClr val="FC8A2C"/>
              </a:solidFill>
              <a:latin typeface="Calibri" pitchFamily="34" charset="0"/>
            </a:endParaRPr>
          </a:p>
        </p:txBody>
      </p:sp>
      <p:sp>
        <p:nvSpPr>
          <p:cNvPr id="6" name="Titolo 1"/>
          <p:cNvSpPr txBox="1">
            <a:spLocks/>
          </p:cNvSpPr>
          <p:nvPr/>
        </p:nvSpPr>
        <p:spPr bwMode="auto">
          <a:xfrm>
            <a:off x="513836"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Altri </a:t>
            </a:r>
            <a:r>
              <a:rPr lang="it-IT" sz="1800" b="1" i="1" dirty="0" err="1" smtClean="0">
                <a:latin typeface="Calibri" pitchFamily="34" charset="0"/>
                <a:cs typeface="Calibri" pitchFamily="34" charset="0"/>
              </a:rPr>
              <a:t>frameworks</a:t>
            </a:r>
            <a:r>
              <a:rPr lang="it-IT" sz="1800" b="1" i="1" dirty="0" smtClean="0">
                <a:latin typeface="Calibri" pitchFamily="34" charset="0"/>
                <a:cs typeface="Calibri" pitchFamily="34" charset="0"/>
              </a:rPr>
              <a:t> SAML2</a:t>
            </a:r>
            <a:endParaRPr lang="it-IT" sz="1800" b="1" i="1" dirty="0">
              <a:latin typeface="Calibri" pitchFamily="34" charset="0"/>
              <a:cs typeface="Calibri" pitchFamily="34" charset="0"/>
            </a:endParaRPr>
          </a:p>
        </p:txBody>
      </p:sp>
      <p:sp>
        <p:nvSpPr>
          <p:cNvPr id="2" name="CasellaDiTesto 1"/>
          <p:cNvSpPr txBox="1"/>
          <p:nvPr/>
        </p:nvSpPr>
        <p:spPr>
          <a:xfrm>
            <a:off x="660039" y="2348880"/>
            <a:ext cx="8016417" cy="3785652"/>
          </a:xfrm>
          <a:prstGeom prst="rect">
            <a:avLst/>
          </a:prstGeom>
          <a:noFill/>
        </p:spPr>
        <p:txBody>
          <a:bodyPr wrap="square" rtlCol="0">
            <a:spAutoFit/>
          </a:bodyPr>
          <a:lstStyle/>
          <a:p>
            <a:r>
              <a:rPr lang="it-IT" sz="2400" dirty="0" smtClean="0">
                <a:latin typeface="Calibri" pitchFamily="34" charset="0"/>
                <a:cs typeface="Calibri" pitchFamily="34" charset="0"/>
              </a:rPr>
              <a:t>Pure Java:</a:t>
            </a:r>
          </a:p>
          <a:p>
            <a:endParaRPr lang="it-IT" sz="2400" dirty="0" smtClean="0">
              <a:latin typeface="Calibri" pitchFamily="34" charset="0"/>
              <a:cs typeface="Calibri" pitchFamily="34" charset="0"/>
            </a:endParaRPr>
          </a:p>
          <a:p>
            <a:pPr marL="742950" lvl="1" indent="-285750">
              <a:buFont typeface="Arial" pitchFamily="34" charset="0"/>
              <a:buChar char="•"/>
            </a:pPr>
            <a:r>
              <a:rPr lang="it-IT" sz="2400" dirty="0" smtClean="0">
                <a:latin typeface="Calibri" pitchFamily="34" charset="0"/>
                <a:cs typeface="Calibri" pitchFamily="34" charset="0"/>
              </a:rPr>
              <a:t>OIOSAML (Basato su </a:t>
            </a:r>
            <a:r>
              <a:rPr lang="it-IT" sz="2400" dirty="0" err="1" smtClean="0">
                <a:latin typeface="Calibri" pitchFamily="34" charset="0"/>
                <a:cs typeface="Calibri" pitchFamily="34" charset="0"/>
              </a:rPr>
              <a:t>OpenSAML</a:t>
            </a:r>
            <a:r>
              <a:rPr lang="it-IT" sz="2400" dirty="0" smtClean="0">
                <a:latin typeface="Calibri" pitchFamily="34" charset="0"/>
                <a:cs typeface="Calibri" pitchFamily="34" charset="0"/>
              </a:rPr>
              <a:t>, la stessa base di Shibboleth </a:t>
            </a:r>
            <a:r>
              <a:rPr lang="it-IT" sz="2400" dirty="0" err="1" smtClean="0">
                <a:latin typeface="Calibri" pitchFamily="34" charset="0"/>
                <a:cs typeface="Calibri" pitchFamily="34" charset="0"/>
              </a:rPr>
              <a:t>IdP</a:t>
            </a:r>
            <a:r>
              <a:rPr lang="it-IT" sz="2400" dirty="0" smtClean="0">
                <a:latin typeface="Calibri" pitchFamily="34" charset="0"/>
                <a:cs typeface="Calibri" pitchFamily="34" charset="0"/>
              </a:rPr>
              <a:t>)</a:t>
            </a:r>
          </a:p>
          <a:p>
            <a:pPr marL="742950" lvl="1" indent="-285750">
              <a:buFont typeface="Arial" pitchFamily="34" charset="0"/>
              <a:buChar char="•"/>
            </a:pPr>
            <a:r>
              <a:rPr lang="it-IT" sz="2400" dirty="0" err="1" smtClean="0">
                <a:latin typeface="Calibri" pitchFamily="34" charset="0"/>
                <a:cs typeface="Calibri" pitchFamily="34" charset="0"/>
              </a:rPr>
              <a:t>OpenSSO</a:t>
            </a:r>
            <a:r>
              <a:rPr lang="it-IT" sz="2400" dirty="0" smtClean="0">
                <a:latin typeface="Calibri" pitchFamily="34" charset="0"/>
                <a:cs typeface="Calibri" pitchFamily="34" charset="0"/>
              </a:rPr>
              <a:t>/</a:t>
            </a:r>
            <a:r>
              <a:rPr lang="it-IT" sz="2400" dirty="0" err="1" smtClean="0">
                <a:latin typeface="Calibri" pitchFamily="34" charset="0"/>
                <a:cs typeface="Calibri" pitchFamily="34" charset="0"/>
              </a:rPr>
              <a:t>Fedlet</a:t>
            </a:r>
            <a:r>
              <a:rPr lang="it-IT" sz="2400" dirty="0" smtClean="0">
                <a:latin typeface="Calibri" pitchFamily="34" charset="0"/>
                <a:cs typeface="Calibri" pitchFamily="34" charset="0"/>
              </a:rPr>
              <a:t>/</a:t>
            </a:r>
            <a:r>
              <a:rPr lang="it-IT" sz="2400" dirty="0" err="1" smtClean="0">
                <a:latin typeface="Calibri" pitchFamily="34" charset="0"/>
                <a:cs typeface="Calibri" pitchFamily="34" charset="0"/>
              </a:rPr>
              <a:t>OpenAM</a:t>
            </a:r>
            <a:endParaRPr lang="it-IT" sz="2400" dirty="0" smtClean="0">
              <a:latin typeface="Calibri" pitchFamily="34" charset="0"/>
              <a:cs typeface="Calibri" pitchFamily="34" charset="0"/>
            </a:endParaRPr>
          </a:p>
          <a:p>
            <a:pPr marL="742950" lvl="1" indent="-285750">
              <a:buFont typeface="Arial" pitchFamily="34" charset="0"/>
              <a:buChar char="•"/>
            </a:pPr>
            <a:r>
              <a:rPr lang="it-IT" sz="2400" dirty="0" smtClean="0">
                <a:latin typeface="Calibri" pitchFamily="34" charset="0"/>
                <a:cs typeface="Calibri" pitchFamily="34" charset="0"/>
              </a:rPr>
              <a:t>Spring Security SAML </a:t>
            </a:r>
            <a:r>
              <a:rPr lang="it-IT" sz="2400" dirty="0" err="1" smtClean="0">
                <a:latin typeface="Calibri" pitchFamily="34" charset="0"/>
                <a:cs typeface="Calibri" pitchFamily="34" charset="0"/>
              </a:rPr>
              <a:t>Module</a:t>
            </a:r>
            <a:endParaRPr lang="it-IT" sz="2400" dirty="0" smtClean="0">
              <a:latin typeface="Calibri" pitchFamily="34" charset="0"/>
              <a:cs typeface="Calibri" pitchFamily="34" charset="0"/>
            </a:endParaRPr>
          </a:p>
          <a:p>
            <a:pPr marL="742950" lvl="1" indent="-285750">
              <a:buFont typeface="Arial" pitchFamily="34" charset="0"/>
              <a:buChar char="•"/>
            </a:pPr>
            <a:endParaRPr lang="it-IT" sz="2400" dirty="0">
              <a:latin typeface="Calibri" pitchFamily="34" charset="0"/>
              <a:cs typeface="Calibri" pitchFamily="34" charset="0"/>
            </a:endParaRPr>
          </a:p>
          <a:p>
            <a:r>
              <a:rPr lang="it-IT" sz="2400" dirty="0" smtClean="0">
                <a:latin typeface="Calibri" pitchFamily="34" charset="0"/>
                <a:cs typeface="Calibri" pitchFamily="34" charset="0"/>
              </a:rPr>
              <a:t>.NET:</a:t>
            </a:r>
          </a:p>
          <a:p>
            <a:pPr marL="742950" lvl="1" indent="-285750">
              <a:buFont typeface="Arial" pitchFamily="34" charset="0"/>
              <a:buChar char="•"/>
            </a:pPr>
            <a:r>
              <a:rPr lang="it-IT" sz="2400" dirty="0" smtClean="0">
                <a:latin typeface="Calibri" pitchFamily="34" charset="0"/>
                <a:cs typeface="Calibri" pitchFamily="34" charset="0"/>
              </a:rPr>
              <a:t>OIOSAML.net</a:t>
            </a:r>
          </a:p>
          <a:p>
            <a:pPr marL="742950" lvl="1" indent="-285750">
              <a:buFont typeface="Arial" pitchFamily="34" charset="0"/>
              <a:buChar char="•"/>
            </a:pPr>
            <a:r>
              <a:rPr lang="it-IT" sz="2400" dirty="0" smtClean="0">
                <a:latin typeface="Calibri" pitchFamily="34" charset="0"/>
                <a:cs typeface="Calibri" pitchFamily="34" charset="0"/>
              </a:rPr>
              <a:t>ADFS</a:t>
            </a:r>
            <a:endParaRPr lang="it-IT" sz="2400" dirty="0">
              <a:latin typeface="Calibri" pitchFamily="34" charset="0"/>
              <a:cs typeface="Calibri" pitchFamily="34" charset="0"/>
            </a:endParaRPr>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4128" y="3645024"/>
            <a:ext cx="720080" cy="720080"/>
          </a:xfrm>
          <a:prstGeom prst="rect">
            <a:avLst/>
          </a:prstGeom>
        </p:spPr>
      </p:pic>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78783" y="5471372"/>
            <a:ext cx="1001787" cy="642981"/>
          </a:xfrm>
          <a:prstGeom prst="rect">
            <a:avLst/>
          </a:prstGeom>
        </p:spPr>
      </p:pic>
    </p:spTree>
    <p:extLst>
      <p:ext uri="{BB962C8B-B14F-4D97-AF65-F5344CB8AC3E}">
        <p14:creationId xmlns:p14="http://schemas.microsoft.com/office/powerpoint/2010/main" val="22472341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71</a:t>
            </a:fld>
            <a:endParaRPr lang="en-US" sz="1400">
              <a:solidFill>
                <a:srgbClr val="FF6600"/>
              </a:solidFill>
              <a:latin typeface="Lucida Sans" charset="0"/>
            </a:endParaRPr>
          </a:p>
        </p:txBody>
      </p:sp>
      <p:sp>
        <p:nvSpPr>
          <p:cNvPr id="6" name="Titolo 1"/>
          <p:cNvSpPr txBox="1">
            <a:spLocks/>
          </p:cNvSpPr>
          <p:nvPr/>
        </p:nvSpPr>
        <p:spPr bwMode="auto">
          <a:xfrm>
            <a:off x="575452" y="4941167"/>
            <a:ext cx="8291264" cy="1080119"/>
          </a:xfrm>
          <a:prstGeom prst="rect">
            <a:avLst/>
          </a:prstGeom>
          <a:solidFill>
            <a:srgbClr val="0070C0"/>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applicazioni esistenti</a:t>
            </a:r>
          </a:p>
          <a:p>
            <a:pPr algn="ctr"/>
            <a:r>
              <a:rPr lang="it-IT" sz="2800" i="1" dirty="0" smtClean="0">
                <a:latin typeface="Calibri" pitchFamily="34" charset="0"/>
                <a:cs typeface="Calibri" pitchFamily="34" charset="0"/>
              </a:rPr>
              <a:t>O terze parti.</a:t>
            </a:r>
            <a:endParaRPr lang="it-IT" sz="2800" i="1" dirty="0">
              <a:latin typeface="Calibri" pitchFamily="34" charset="0"/>
              <a:cs typeface="Calibri" pitchFamily="34" charset="0"/>
            </a:endParaRPr>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9832" y="1628800"/>
            <a:ext cx="2808312" cy="2808312"/>
          </a:xfrm>
          <a:prstGeom prst="rect">
            <a:avLst/>
          </a:prstGeom>
        </p:spPr>
      </p:pic>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6056" y="2492896"/>
            <a:ext cx="1300593" cy="1300593"/>
          </a:xfrm>
          <a:prstGeom prst="rect">
            <a:avLst/>
          </a:prstGeom>
        </p:spPr>
      </p:pic>
    </p:spTree>
    <p:extLst>
      <p:ext uri="{BB962C8B-B14F-4D97-AF65-F5344CB8AC3E}">
        <p14:creationId xmlns:p14="http://schemas.microsoft.com/office/powerpoint/2010/main" val="2104656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72</a:t>
            </a:fld>
            <a:endParaRPr lang="en-US" sz="1400" dirty="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Introduzione</a:t>
            </a:r>
            <a:endParaRPr lang="it-IT" sz="1800" b="1" i="1" dirty="0">
              <a:latin typeface="Calibri" pitchFamily="34" charset="0"/>
              <a:cs typeface="Calibri" pitchFamily="34" charset="0"/>
            </a:endParaRPr>
          </a:p>
        </p:txBody>
      </p:sp>
      <p:pic>
        <p:nvPicPr>
          <p:cNvPr id="8" name="Immagin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7864" y="1925478"/>
            <a:ext cx="5344896" cy="4644000"/>
          </a:xfrm>
          <a:prstGeom prst="rect">
            <a:avLst/>
          </a:prstGeom>
        </p:spPr>
      </p:pic>
      <p:sp>
        <p:nvSpPr>
          <p:cNvPr id="7" name="CasellaDiTesto 6"/>
          <p:cNvSpPr txBox="1"/>
          <p:nvPr/>
        </p:nvSpPr>
        <p:spPr>
          <a:xfrm>
            <a:off x="539552" y="3093316"/>
            <a:ext cx="3207214" cy="2308324"/>
          </a:xfrm>
          <a:prstGeom prst="rect">
            <a:avLst/>
          </a:prstGeom>
          <a:solidFill>
            <a:srgbClr val="FFFFFF">
              <a:alpha val="80000"/>
            </a:srgbClr>
          </a:solidFill>
          <a:effectLst>
            <a:outerShdw blurRad="50800" dist="38100" dir="8100000" algn="tr" rotWithShape="0">
              <a:prstClr val="black">
                <a:alpha val="40000"/>
              </a:prstClr>
            </a:outerShdw>
          </a:effectLst>
          <a:scene3d>
            <a:camera prst="perspectiveRight" fov="1800000"/>
            <a:lightRig rig="threePt" dir="t"/>
          </a:scene3d>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it-IT" dirty="0" smtClean="0">
                <a:solidFill>
                  <a:schemeClr val="tx1"/>
                </a:solidFill>
              </a:rPr>
              <a:t>Torniamo al modello generico di applicazione, ed immaginiamola come la nostra applicazione da federare</a:t>
            </a:r>
          </a:p>
          <a:p>
            <a:endParaRPr lang="it-IT" dirty="0">
              <a:solidFill>
                <a:schemeClr val="tx1"/>
              </a:solidFill>
            </a:endParaRPr>
          </a:p>
          <a:p>
            <a:r>
              <a:rPr lang="it-IT" dirty="0" smtClean="0">
                <a:solidFill>
                  <a:schemeClr val="tx1"/>
                </a:solidFill>
              </a:rPr>
              <a:t>Cos’è necessario fare per renderlo federabile?</a:t>
            </a:r>
          </a:p>
        </p:txBody>
      </p:sp>
    </p:spTree>
    <p:extLst>
      <p:ext uri="{BB962C8B-B14F-4D97-AF65-F5344CB8AC3E}">
        <p14:creationId xmlns:p14="http://schemas.microsoft.com/office/powerpoint/2010/main" val="38619283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73</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err="1" smtClean="0">
                <a:latin typeface="Calibri" pitchFamily="34" charset="0"/>
                <a:cs typeface="Calibri" pitchFamily="34" charset="0"/>
              </a:rPr>
              <a:t>Modularizzare</a:t>
            </a:r>
            <a:endParaRPr lang="it-IT" sz="1800" b="1" i="1" dirty="0">
              <a:latin typeface="Calibri" pitchFamily="34" charset="0"/>
              <a:cs typeface="Calibri" pitchFamily="34" charset="0"/>
            </a:endParaRPr>
          </a:p>
        </p:txBody>
      </p:sp>
      <p:sp>
        <p:nvSpPr>
          <p:cNvPr id="7" name="CasellaDiTesto 6"/>
          <p:cNvSpPr txBox="1"/>
          <p:nvPr/>
        </p:nvSpPr>
        <p:spPr>
          <a:xfrm>
            <a:off x="611560" y="2215897"/>
            <a:ext cx="2736304" cy="3970318"/>
          </a:xfrm>
          <a:prstGeom prst="rect">
            <a:avLst/>
          </a:prstGeom>
          <a:solidFill>
            <a:srgbClr val="FFFFFF">
              <a:alpha val="80000"/>
            </a:srgbClr>
          </a:solidFill>
          <a:effectLst>
            <a:outerShdw blurRad="50800" dist="38100" dir="8100000" algn="tr" rotWithShape="0">
              <a:prstClr val="black">
                <a:alpha val="40000"/>
              </a:prstClr>
            </a:outerShdw>
          </a:effectLst>
          <a:scene3d>
            <a:camera prst="perspectiveRight" fov="1800000"/>
            <a:lightRig rig="threePt" dir="t"/>
          </a:scene3d>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it-IT" dirty="0" smtClean="0">
                <a:solidFill>
                  <a:schemeClr val="tx1"/>
                </a:solidFill>
              </a:rPr>
              <a:t>Innanzitutto bisogna tener presente che è buona norma rendere modulare la parte che si occupa dell’autenticazione e dell’inizializzazione della sessione utente.</a:t>
            </a:r>
          </a:p>
          <a:p>
            <a:endParaRPr lang="it-IT" dirty="0" smtClean="0">
              <a:solidFill>
                <a:schemeClr val="tx1"/>
              </a:solidFill>
            </a:endParaRPr>
          </a:p>
          <a:p>
            <a:r>
              <a:rPr lang="it-IT" dirty="0" smtClean="0">
                <a:solidFill>
                  <a:schemeClr val="tx1"/>
                </a:solidFill>
              </a:rPr>
              <a:t>Molte applicazioni moderne lo fanno di default, prevedendo </a:t>
            </a:r>
            <a:r>
              <a:rPr lang="it-IT" dirty="0" err="1" smtClean="0">
                <a:solidFill>
                  <a:schemeClr val="tx1"/>
                </a:solidFill>
              </a:rPr>
              <a:t>plugins</a:t>
            </a:r>
            <a:r>
              <a:rPr lang="it-IT" dirty="0" smtClean="0">
                <a:solidFill>
                  <a:schemeClr val="tx1"/>
                </a:solidFill>
              </a:rPr>
              <a:t> per l’autenticazione.</a:t>
            </a:r>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85920" y="1879056"/>
            <a:ext cx="5344896" cy="4644000"/>
          </a:xfrm>
          <a:prstGeom prst="rect">
            <a:avLst/>
          </a:prstGeom>
        </p:spPr>
      </p:pic>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3746" y="3253378"/>
            <a:ext cx="4769244" cy="189535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1098812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74</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err="1" smtClean="0">
                <a:latin typeface="Calibri" pitchFamily="34" charset="0"/>
                <a:cs typeface="Calibri" pitchFamily="34" charset="0"/>
              </a:rPr>
              <a:t>Modularizzare</a:t>
            </a:r>
            <a:endParaRPr lang="it-IT" sz="1800" b="1" i="1" dirty="0">
              <a:latin typeface="Calibri" pitchFamily="34" charset="0"/>
              <a:cs typeface="Calibri" pitchFamily="34" charset="0"/>
            </a:endParaRPr>
          </a:p>
        </p:txBody>
      </p:sp>
      <p:sp>
        <p:nvSpPr>
          <p:cNvPr id="7" name="CasellaDiTesto 6"/>
          <p:cNvSpPr txBox="1"/>
          <p:nvPr/>
        </p:nvSpPr>
        <p:spPr>
          <a:xfrm>
            <a:off x="611560" y="2276872"/>
            <a:ext cx="2736304" cy="3970318"/>
          </a:xfrm>
          <a:prstGeom prst="rect">
            <a:avLst/>
          </a:prstGeom>
          <a:solidFill>
            <a:srgbClr val="FFFFFF">
              <a:alpha val="80000"/>
            </a:srgbClr>
          </a:solidFill>
          <a:effectLst>
            <a:outerShdw blurRad="50800" dist="38100" dir="8100000" algn="tr" rotWithShape="0">
              <a:prstClr val="black">
                <a:alpha val="40000"/>
              </a:prstClr>
            </a:outerShdw>
          </a:effectLst>
          <a:scene3d>
            <a:camera prst="perspectiveRight" fov="1800000"/>
            <a:lightRig rig="threePt" dir="t"/>
          </a:scene3d>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it-IT" dirty="0" smtClean="0">
                <a:solidFill>
                  <a:schemeClr val="tx1"/>
                </a:solidFill>
              </a:rPr>
              <a:t>Ovviamente potremmo trovarci di fronte ad applicazioni sviluppate in maniera non modulare, che originariamente prevedevano un solo sistema di autenticazione ed autorizzazione, e che quindi operano con la sessione utente in più punti  punti del codice.</a:t>
            </a:r>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9912" y="2276872"/>
            <a:ext cx="4834880" cy="1875962"/>
          </a:xfrm>
          <a:prstGeom prst="rect">
            <a:avLst/>
          </a:prstGeom>
        </p:spPr>
      </p:pic>
      <p:sp>
        <p:nvSpPr>
          <p:cNvPr id="9" name="Rectangle 1"/>
          <p:cNvSpPr>
            <a:spLocks noChangeArrowheads="1"/>
          </p:cNvSpPr>
          <p:nvPr/>
        </p:nvSpPr>
        <p:spPr bwMode="auto">
          <a:xfrm>
            <a:off x="454025" y="33670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pic>
        <p:nvPicPr>
          <p:cNvPr id="10" name="Immagin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5815" y="4460634"/>
            <a:ext cx="4708619" cy="151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perspectiveContrastingLeftFacing"/>
            <a:lightRig rig="threePt" dir="t"/>
          </a:scene3d>
        </p:spPr>
      </p:pic>
      <p:pic>
        <p:nvPicPr>
          <p:cNvPr id="11" name="Immagin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7647" y="4188950"/>
            <a:ext cx="4708619" cy="151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perspectiveContrastingLeftFacing"/>
            <a:lightRig rig="threePt" dir="t"/>
          </a:scene3d>
        </p:spPr>
      </p:pic>
    </p:spTree>
    <p:extLst>
      <p:ext uri="{BB962C8B-B14F-4D97-AF65-F5344CB8AC3E}">
        <p14:creationId xmlns:p14="http://schemas.microsoft.com/office/powerpoint/2010/main" val="14188700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75</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err="1" smtClean="0">
                <a:latin typeface="Calibri" pitchFamily="34" charset="0"/>
                <a:cs typeface="Calibri" pitchFamily="34" charset="0"/>
              </a:rPr>
              <a:t>Modularizzare</a:t>
            </a:r>
            <a:endParaRPr lang="it-IT" sz="1800" b="1" i="1" dirty="0">
              <a:latin typeface="Calibri" pitchFamily="34" charset="0"/>
              <a:cs typeface="Calibri" pitchFamily="34" charset="0"/>
            </a:endParaRPr>
          </a:p>
        </p:txBody>
      </p:sp>
      <p:sp>
        <p:nvSpPr>
          <p:cNvPr id="7" name="CasellaDiTesto 6"/>
          <p:cNvSpPr txBox="1"/>
          <p:nvPr/>
        </p:nvSpPr>
        <p:spPr>
          <a:xfrm>
            <a:off x="539552" y="2182912"/>
            <a:ext cx="3433692" cy="3970318"/>
          </a:xfrm>
          <a:prstGeom prst="rect">
            <a:avLst/>
          </a:prstGeom>
          <a:solidFill>
            <a:srgbClr val="FFFFFF">
              <a:alpha val="80000"/>
            </a:srgbClr>
          </a:solidFill>
          <a:effectLst>
            <a:outerShdw blurRad="50800" dist="38100" dir="8100000" algn="tr" rotWithShape="0">
              <a:prstClr val="black">
                <a:alpha val="40000"/>
              </a:prstClr>
            </a:outerShdw>
          </a:effectLst>
          <a:scene3d>
            <a:camera prst="perspectiveRight" fov="1800000"/>
            <a:lightRig rig="threePt" dir="t"/>
          </a:scene3d>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it-IT" dirty="0" smtClean="0">
                <a:solidFill>
                  <a:schemeClr val="tx1"/>
                </a:solidFill>
              </a:rPr>
              <a:t>Anche se ciò non è molto elegante, ne manutenibile (quindi se ne consiglia il </a:t>
            </a:r>
            <a:r>
              <a:rPr lang="it-IT" i="1" dirty="0" smtClean="0">
                <a:solidFill>
                  <a:schemeClr val="tx1"/>
                </a:solidFill>
              </a:rPr>
              <a:t>refactoring)</a:t>
            </a:r>
            <a:r>
              <a:rPr lang="it-IT" dirty="0" smtClean="0">
                <a:solidFill>
                  <a:schemeClr val="tx1"/>
                </a:solidFill>
              </a:rPr>
              <a:t>, non rappresenterà un problema per la nostra applicazione da federare, solitamente infatti, questi controlli distribuiti in più parti del codice riguardano solo l’autorizzazione: non l’autenticazione. </a:t>
            </a:r>
            <a:r>
              <a:rPr lang="it-IT" dirty="0">
                <a:solidFill>
                  <a:schemeClr val="tx1"/>
                </a:solidFill>
              </a:rPr>
              <a:t>Q</a:t>
            </a:r>
            <a:r>
              <a:rPr lang="it-IT" dirty="0" smtClean="0">
                <a:solidFill>
                  <a:schemeClr val="tx1"/>
                </a:solidFill>
              </a:rPr>
              <a:t>uindi potrebbero anche restare invariati</a:t>
            </a:r>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3968" y="2204864"/>
            <a:ext cx="9093656" cy="3528392"/>
          </a:xfrm>
          <a:prstGeom prst="rect">
            <a:avLst/>
          </a:prstGeom>
        </p:spPr>
      </p:pic>
      <p:sp>
        <p:nvSpPr>
          <p:cNvPr id="9" name="Rectangle 1"/>
          <p:cNvSpPr>
            <a:spLocks noChangeArrowheads="1"/>
          </p:cNvSpPr>
          <p:nvPr/>
        </p:nvSpPr>
        <p:spPr bwMode="auto">
          <a:xfrm>
            <a:off x="454025" y="33670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pic>
        <p:nvPicPr>
          <p:cNvPr id="10" name="Immagin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4194" y="4343009"/>
            <a:ext cx="4708619" cy="151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perspectiveContrastingLeftFacing"/>
            <a:lightRig rig="threePt" dir="t"/>
          </a:scene3d>
        </p:spPr>
      </p:pic>
      <p:pic>
        <p:nvPicPr>
          <p:cNvPr id="11" name="Immagin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4923" y="4253610"/>
            <a:ext cx="4708619" cy="151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perspectiveContrastingLeftFacing"/>
            <a:lightRig rig="threePt" dir="t"/>
          </a:scene3d>
        </p:spPr>
      </p:pic>
    </p:spTree>
    <p:extLst>
      <p:ext uri="{BB962C8B-B14F-4D97-AF65-F5344CB8AC3E}">
        <p14:creationId xmlns:p14="http://schemas.microsoft.com/office/powerpoint/2010/main" val="13233334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76</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Punti critici</a:t>
            </a:r>
            <a:endParaRPr lang="it-IT" sz="1800" b="1" i="1" dirty="0">
              <a:latin typeface="Calibri" pitchFamily="34" charset="0"/>
              <a:cs typeface="Calibri" pitchFamily="34" charset="0"/>
            </a:endParaRPr>
          </a:p>
        </p:txBody>
      </p:sp>
      <p:sp>
        <p:nvSpPr>
          <p:cNvPr id="7" name="CasellaDiTesto 6"/>
          <p:cNvSpPr txBox="1"/>
          <p:nvPr/>
        </p:nvSpPr>
        <p:spPr>
          <a:xfrm>
            <a:off x="611560" y="2354396"/>
            <a:ext cx="2736304" cy="3139321"/>
          </a:xfrm>
          <a:prstGeom prst="rect">
            <a:avLst/>
          </a:prstGeom>
          <a:solidFill>
            <a:srgbClr val="FFFFFF">
              <a:alpha val="80000"/>
            </a:srgbClr>
          </a:solidFill>
          <a:effectLst>
            <a:outerShdw blurRad="50800" dist="38100" dir="8100000" algn="tr" rotWithShape="0">
              <a:prstClr val="black">
                <a:alpha val="40000"/>
              </a:prstClr>
            </a:outerShdw>
          </a:effectLst>
          <a:scene3d>
            <a:camera prst="perspectiveRight" fov="1800000"/>
            <a:lightRig rig="threePt" dir="t"/>
          </a:scene3d>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it-IT" dirty="0" smtClean="0">
                <a:solidFill>
                  <a:schemeClr val="tx1"/>
                </a:solidFill>
              </a:rPr>
              <a:t>I punti  da individuare con priorità sono invece quelli in cui l’applicazione scrive nella sessione i dati relativi all’ identità dell’utente, ed i relativi punti che li invocano (le pagine di login e gli </a:t>
            </a:r>
            <a:r>
              <a:rPr lang="it-IT" dirty="0" err="1" smtClean="0">
                <a:solidFill>
                  <a:schemeClr val="tx1"/>
                </a:solidFill>
              </a:rPr>
              <a:t>endpoint</a:t>
            </a:r>
            <a:r>
              <a:rPr lang="it-IT" dirty="0" smtClean="0">
                <a:solidFill>
                  <a:schemeClr val="tx1"/>
                </a:solidFill>
              </a:rPr>
              <a:t> dei POST di login) </a:t>
            </a:r>
          </a:p>
        </p:txBody>
      </p:sp>
      <p:sp>
        <p:nvSpPr>
          <p:cNvPr id="9" name="Rectangle 1"/>
          <p:cNvSpPr>
            <a:spLocks noChangeArrowheads="1"/>
          </p:cNvSpPr>
          <p:nvPr/>
        </p:nvSpPr>
        <p:spPr bwMode="auto">
          <a:xfrm>
            <a:off x="454025" y="33670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pic>
        <p:nvPicPr>
          <p:cNvPr id="10" name="Immagin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2275" y="2467574"/>
            <a:ext cx="5712213" cy="74540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2" name="Immagin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8471" y="2924944"/>
            <a:ext cx="4477019" cy="216024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3" name="Immagin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7824" y="4779266"/>
            <a:ext cx="5359860" cy="131403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extLst>
      <p:ext uri="{BB962C8B-B14F-4D97-AF65-F5344CB8AC3E}">
        <p14:creationId xmlns:p14="http://schemas.microsoft.com/office/powerpoint/2010/main" val="22393509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magin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2505" y="2416202"/>
            <a:ext cx="5578311" cy="1732878"/>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77</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SSO </a:t>
            </a:r>
            <a:r>
              <a:rPr lang="it-IT" sz="1800" b="1" i="1" dirty="0" err="1" smtClean="0">
                <a:latin typeface="Calibri" pitchFamily="34" charset="0"/>
                <a:cs typeface="Calibri" pitchFamily="34" charset="0"/>
              </a:rPr>
              <a:t>Init</a:t>
            </a:r>
            <a:r>
              <a:rPr lang="it-IT" sz="1800" b="1" i="1" dirty="0" smtClean="0">
                <a:latin typeface="Calibri" pitchFamily="34" charset="0"/>
                <a:cs typeface="Calibri" pitchFamily="34" charset="0"/>
              </a:rPr>
              <a:t> (</a:t>
            </a:r>
            <a:r>
              <a:rPr lang="it-IT" sz="1800" b="1" i="1" dirty="0" err="1" smtClean="0">
                <a:latin typeface="Calibri" pitchFamily="34" charset="0"/>
                <a:cs typeface="Calibri" pitchFamily="34" charset="0"/>
              </a:rPr>
              <a:t>SimpleSAMLphp</a:t>
            </a:r>
            <a:r>
              <a:rPr lang="it-IT" sz="1800" b="1" i="1" dirty="0" smtClean="0">
                <a:latin typeface="Calibri" pitchFamily="34" charset="0"/>
                <a:cs typeface="Calibri" pitchFamily="34" charset="0"/>
              </a:rPr>
              <a:t>)</a:t>
            </a:r>
            <a:endParaRPr lang="it-IT" sz="1800" b="1" i="1" dirty="0">
              <a:latin typeface="Calibri" pitchFamily="34" charset="0"/>
              <a:cs typeface="Calibri" pitchFamily="34" charset="0"/>
            </a:endParaRPr>
          </a:p>
        </p:txBody>
      </p:sp>
      <p:sp>
        <p:nvSpPr>
          <p:cNvPr id="7" name="CasellaDiTesto 6"/>
          <p:cNvSpPr txBox="1"/>
          <p:nvPr/>
        </p:nvSpPr>
        <p:spPr>
          <a:xfrm>
            <a:off x="580199" y="2712402"/>
            <a:ext cx="2640715" cy="2862322"/>
          </a:xfrm>
          <a:prstGeom prst="rect">
            <a:avLst/>
          </a:prstGeom>
          <a:solidFill>
            <a:srgbClr val="FFFFFF">
              <a:alpha val="80000"/>
            </a:srgbClr>
          </a:solidFill>
          <a:effectLst>
            <a:outerShdw blurRad="50800" dist="38100" dir="8100000" algn="tr" rotWithShape="0">
              <a:prstClr val="black">
                <a:alpha val="40000"/>
              </a:prstClr>
            </a:outerShdw>
          </a:effectLst>
          <a:scene3d>
            <a:camera prst="perspectiveRight" fov="1800000"/>
            <a:lightRig rig="threePt" dir="t"/>
          </a:scene3d>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it-IT" dirty="0" smtClean="0">
                <a:solidFill>
                  <a:schemeClr val="tx1"/>
                </a:solidFill>
              </a:rPr>
              <a:t>Una volta individuati questi punti vanno eliminate le ridondanze e sostituiti (o affiancati) da chiamate a funzioni di inizializzazione del flusso SSO (</a:t>
            </a:r>
            <a:r>
              <a:rPr lang="it-IT" dirty="0" err="1" smtClean="0">
                <a:solidFill>
                  <a:schemeClr val="tx1"/>
                </a:solidFill>
              </a:rPr>
              <a:t>lazy</a:t>
            </a:r>
            <a:r>
              <a:rPr lang="it-IT" dirty="0" smtClean="0">
                <a:solidFill>
                  <a:schemeClr val="tx1"/>
                </a:solidFill>
              </a:rPr>
              <a:t> session)</a:t>
            </a:r>
          </a:p>
        </p:txBody>
      </p:sp>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1816" y="3573016"/>
            <a:ext cx="3534269" cy="185763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 name="Immagin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20914" y="5168993"/>
            <a:ext cx="4505954" cy="69542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extLst>
      <p:ext uri="{BB962C8B-B14F-4D97-AF65-F5344CB8AC3E}">
        <p14:creationId xmlns:p14="http://schemas.microsoft.com/office/powerpoint/2010/main" val="2290322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magin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1800" y="2935873"/>
            <a:ext cx="6887537" cy="781159"/>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78</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SSO </a:t>
            </a:r>
            <a:r>
              <a:rPr lang="it-IT" sz="1800" b="1" i="1" dirty="0" err="1" smtClean="0">
                <a:latin typeface="Calibri" pitchFamily="34" charset="0"/>
                <a:cs typeface="Calibri" pitchFamily="34" charset="0"/>
              </a:rPr>
              <a:t>Init</a:t>
            </a:r>
            <a:r>
              <a:rPr lang="it-IT" sz="1800" b="1" i="1" dirty="0" smtClean="0">
                <a:latin typeface="Calibri" pitchFamily="34" charset="0"/>
                <a:cs typeface="Calibri" pitchFamily="34" charset="0"/>
              </a:rPr>
              <a:t> (Shibboleth)</a:t>
            </a:r>
            <a:endParaRPr lang="it-IT" sz="1800" b="1" i="1" dirty="0">
              <a:latin typeface="Calibri" pitchFamily="34" charset="0"/>
              <a:cs typeface="Calibri" pitchFamily="34" charset="0"/>
            </a:endParaRPr>
          </a:p>
        </p:txBody>
      </p:sp>
      <p:sp>
        <p:nvSpPr>
          <p:cNvPr id="7" name="CasellaDiTesto 6"/>
          <p:cNvSpPr txBox="1"/>
          <p:nvPr/>
        </p:nvSpPr>
        <p:spPr>
          <a:xfrm>
            <a:off x="580199" y="2712402"/>
            <a:ext cx="2640715" cy="2862322"/>
          </a:xfrm>
          <a:prstGeom prst="rect">
            <a:avLst/>
          </a:prstGeom>
          <a:solidFill>
            <a:srgbClr val="FFFFFF">
              <a:alpha val="80000"/>
            </a:srgbClr>
          </a:solidFill>
          <a:effectLst>
            <a:outerShdw blurRad="50800" dist="38100" dir="8100000" algn="tr" rotWithShape="0">
              <a:prstClr val="black">
                <a:alpha val="40000"/>
              </a:prstClr>
            </a:outerShdw>
          </a:effectLst>
          <a:scene3d>
            <a:camera prst="perspectiveRight" fov="1800000"/>
            <a:lightRig rig="threePt" dir="t"/>
          </a:scene3d>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it-IT" dirty="0" smtClean="0">
                <a:solidFill>
                  <a:schemeClr val="tx1"/>
                </a:solidFill>
              </a:rPr>
              <a:t>Una volta individuati questi punti vanno eliminate le ridondanze e sostituiti (o affiancati) da chiamate a funzioni di inizializzazione del flusso SSO (</a:t>
            </a:r>
            <a:r>
              <a:rPr lang="it-IT" dirty="0" err="1" smtClean="0">
                <a:solidFill>
                  <a:schemeClr val="tx1"/>
                </a:solidFill>
              </a:rPr>
              <a:t>lazy</a:t>
            </a:r>
            <a:r>
              <a:rPr lang="it-IT" dirty="0" smtClean="0">
                <a:solidFill>
                  <a:schemeClr val="tx1"/>
                </a:solidFill>
              </a:rPr>
              <a:t> session)</a:t>
            </a:r>
          </a:p>
        </p:txBody>
      </p:sp>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1550" y="3436218"/>
            <a:ext cx="3794536" cy="199443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8" name="Immagin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7824" y="5157192"/>
            <a:ext cx="4706007" cy="704948"/>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10" name="Immagin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87445" y="3659035"/>
            <a:ext cx="1943371" cy="56205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0574378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79</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Session Bridge</a:t>
            </a:r>
            <a:endParaRPr lang="it-IT" sz="1800" b="1" i="1" dirty="0">
              <a:latin typeface="Calibri" pitchFamily="34" charset="0"/>
              <a:cs typeface="Calibri" pitchFamily="34" charset="0"/>
            </a:endParaRPr>
          </a:p>
        </p:txBody>
      </p:sp>
      <p:sp>
        <p:nvSpPr>
          <p:cNvPr id="7" name="CasellaDiTesto 6"/>
          <p:cNvSpPr txBox="1"/>
          <p:nvPr/>
        </p:nvSpPr>
        <p:spPr>
          <a:xfrm>
            <a:off x="611560" y="2276872"/>
            <a:ext cx="3672408" cy="3416320"/>
          </a:xfrm>
          <a:prstGeom prst="rect">
            <a:avLst/>
          </a:prstGeom>
          <a:solidFill>
            <a:srgbClr val="FFFFFF">
              <a:alpha val="80000"/>
            </a:srgbClr>
          </a:solidFill>
          <a:effectLst>
            <a:outerShdw blurRad="50800" dist="38100" dir="8100000" algn="tr" rotWithShape="0">
              <a:prstClr val="black">
                <a:alpha val="40000"/>
              </a:prstClr>
            </a:outerShdw>
          </a:effectLst>
          <a:scene3d>
            <a:camera prst="perspectiveRight" fov="1800000"/>
            <a:lightRig rig="threePt" dir="t"/>
          </a:scene3d>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it-IT" dirty="0" smtClean="0">
                <a:solidFill>
                  <a:schemeClr val="tx1"/>
                </a:solidFill>
              </a:rPr>
              <a:t>Va anche implementata una parte di «ricezione» dell’</a:t>
            </a:r>
            <a:r>
              <a:rPr lang="it-IT" dirty="0" err="1" smtClean="0">
                <a:solidFill>
                  <a:schemeClr val="tx1"/>
                </a:solidFill>
              </a:rPr>
              <a:t>assertion</a:t>
            </a:r>
            <a:r>
              <a:rPr lang="it-IT" dirty="0" smtClean="0">
                <a:solidFill>
                  <a:schemeClr val="tx1"/>
                </a:solidFill>
              </a:rPr>
              <a:t> SAML, che mappi i valori degli attributi con gli oggetti della session preesistente (con </a:t>
            </a:r>
            <a:r>
              <a:rPr lang="it-IT" dirty="0" err="1" smtClean="0">
                <a:solidFill>
                  <a:schemeClr val="tx1"/>
                </a:solidFill>
              </a:rPr>
              <a:t>SimpleSAML</a:t>
            </a:r>
            <a:r>
              <a:rPr lang="it-IT" dirty="0" smtClean="0">
                <a:solidFill>
                  <a:schemeClr val="tx1"/>
                </a:solidFill>
              </a:rPr>
              <a:t> il conflitto di sessione può essere un problema, aggirabile mediante session </a:t>
            </a:r>
            <a:r>
              <a:rPr lang="it-IT" dirty="0" err="1" smtClean="0">
                <a:solidFill>
                  <a:schemeClr val="tx1"/>
                </a:solidFill>
              </a:rPr>
              <a:t>bridging</a:t>
            </a:r>
            <a:r>
              <a:rPr lang="it-IT" dirty="0">
                <a:solidFill>
                  <a:schemeClr val="tx1"/>
                </a:solidFill>
              </a:rPr>
              <a:t>)</a:t>
            </a:r>
            <a:r>
              <a:rPr lang="it-IT" dirty="0" smtClean="0">
                <a:solidFill>
                  <a:schemeClr val="tx1"/>
                </a:solidFill>
              </a:rPr>
              <a:t> ad ogni modo si consiglia il refactoring e l’introduzione di </a:t>
            </a:r>
            <a:r>
              <a:rPr lang="it-IT" dirty="0" err="1" smtClean="0">
                <a:solidFill>
                  <a:schemeClr val="tx1"/>
                </a:solidFill>
              </a:rPr>
              <a:t>wrappers</a:t>
            </a:r>
            <a:r>
              <a:rPr lang="it-IT" dirty="0" smtClean="0">
                <a:solidFill>
                  <a:schemeClr val="tx1"/>
                </a:solidFill>
              </a:rPr>
              <a:t> laddove possibile)</a:t>
            </a:r>
          </a:p>
        </p:txBody>
      </p:sp>
      <p:sp>
        <p:nvSpPr>
          <p:cNvPr id="9" name="Rectangle 1"/>
          <p:cNvSpPr>
            <a:spLocks noChangeArrowheads="1"/>
          </p:cNvSpPr>
          <p:nvPr/>
        </p:nvSpPr>
        <p:spPr bwMode="auto">
          <a:xfrm>
            <a:off x="454025" y="33670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pic>
        <p:nvPicPr>
          <p:cNvPr id="10" name="Immagin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2196" y="4181024"/>
            <a:ext cx="4708619" cy="151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perspectiveContrastingLeftFacing"/>
            <a:lightRig rig="threePt" dir="t"/>
          </a:scene3d>
        </p:spPr>
      </p:pic>
      <p:pic>
        <p:nvPicPr>
          <p:cNvPr id="2" name="Immagin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3968" y="2492897"/>
            <a:ext cx="5025623" cy="1008112"/>
          </a:xfrm>
          <a:prstGeom prst="rect">
            <a:avLst/>
          </a:prstGeom>
          <a:ln>
            <a:noFill/>
          </a:ln>
          <a:effectLst>
            <a:softEdge rad="112500"/>
          </a:effectLst>
        </p:spPr>
      </p:pic>
      <p:cxnSp>
        <p:nvCxnSpPr>
          <p:cNvPr id="11" name="Connettore 7 10"/>
          <p:cNvCxnSpPr/>
          <p:nvPr/>
        </p:nvCxnSpPr>
        <p:spPr>
          <a:xfrm rot="16200000" flipH="1">
            <a:off x="5810404" y="3567252"/>
            <a:ext cx="1728194" cy="835562"/>
          </a:xfrm>
          <a:prstGeom prst="curvedConnector3">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22484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it-IT" dirty="0" smtClean="0">
                <a:latin typeface="Calibri" pitchFamily="34" charset="0"/>
                <a:cs typeface="Calibri" pitchFamily="34" charset="0"/>
              </a:rPr>
              <a:t>Autenticazione vs. Autorizzazione</a:t>
            </a:r>
          </a:p>
        </p:txBody>
      </p:sp>
      <p:sp>
        <p:nvSpPr>
          <p:cNvPr id="25603" name="Rectangle 3"/>
          <p:cNvSpPr>
            <a:spLocks noGrp="1" noChangeArrowheads="1"/>
          </p:cNvSpPr>
          <p:nvPr>
            <p:ph type="body" idx="1"/>
          </p:nvPr>
        </p:nvSpPr>
        <p:spPr/>
        <p:txBody>
          <a:bodyPr/>
          <a:lstStyle/>
          <a:p>
            <a:pPr eaLnBrk="1" hangingPunct="1"/>
            <a:r>
              <a:rPr lang="en-US" dirty="0" smtClean="0">
                <a:latin typeface="Calibri" pitchFamily="34" charset="0"/>
                <a:cs typeface="Calibri" pitchFamily="34" charset="0"/>
              </a:rPr>
              <a:t>Si </a:t>
            </a:r>
            <a:r>
              <a:rPr lang="en-US" dirty="0" err="1" smtClean="0">
                <a:latin typeface="Calibri" pitchFamily="34" charset="0"/>
                <a:cs typeface="Calibri" pitchFamily="34" charset="0"/>
              </a:rPr>
              <a:t>tratta</a:t>
            </a:r>
            <a:r>
              <a:rPr lang="en-US" dirty="0" smtClean="0">
                <a:latin typeface="Calibri" pitchFamily="34" charset="0"/>
                <a:cs typeface="Calibri" pitchFamily="34" charset="0"/>
              </a:rPr>
              <a:t> di due </a:t>
            </a:r>
            <a:r>
              <a:rPr lang="en-US" dirty="0" err="1" smtClean="0">
                <a:latin typeface="Calibri" pitchFamily="34" charset="0"/>
                <a:cs typeface="Calibri" pitchFamily="34" charset="0"/>
              </a:rPr>
              <a:t>processi</a:t>
            </a:r>
            <a:r>
              <a:rPr lang="en-US" dirty="0" smtClean="0">
                <a:latin typeface="Calibri" pitchFamily="34" charset="0"/>
                <a:cs typeface="Calibri" pitchFamily="34" charset="0"/>
              </a:rPr>
              <a:t> </a:t>
            </a:r>
            <a:r>
              <a:rPr lang="en-US" dirty="0" err="1" smtClean="0">
                <a:latin typeface="Calibri" pitchFamily="34" charset="0"/>
                <a:cs typeface="Calibri" pitchFamily="34" charset="0"/>
              </a:rPr>
              <a:t>distinti</a:t>
            </a:r>
            <a:endParaRPr lang="en-US" dirty="0" smtClean="0">
              <a:latin typeface="Calibri" pitchFamily="34" charset="0"/>
              <a:cs typeface="Calibri" pitchFamily="34" charset="0"/>
            </a:endParaRPr>
          </a:p>
          <a:p>
            <a:pPr eaLnBrk="1" hangingPunct="1"/>
            <a:r>
              <a:rPr lang="en-US" dirty="0" err="1" smtClean="0">
                <a:latin typeface="Calibri" pitchFamily="34" charset="0"/>
                <a:cs typeface="Calibri" pitchFamily="34" charset="0"/>
              </a:rPr>
              <a:t>Spesso</a:t>
            </a:r>
            <a:r>
              <a:rPr lang="en-US" dirty="0" smtClean="0">
                <a:latin typeface="Calibri" pitchFamily="34" charset="0"/>
                <a:cs typeface="Calibri" pitchFamily="34" charset="0"/>
              </a:rPr>
              <a:t> </a:t>
            </a:r>
            <a:r>
              <a:rPr lang="en-US" dirty="0" err="1" smtClean="0">
                <a:latin typeface="Calibri" pitchFamily="34" charset="0"/>
                <a:cs typeface="Calibri" pitchFamily="34" charset="0"/>
              </a:rPr>
              <a:t>eseguiti</a:t>
            </a:r>
            <a:r>
              <a:rPr lang="en-US" dirty="0" smtClean="0">
                <a:latin typeface="Calibri" pitchFamily="34" charset="0"/>
                <a:cs typeface="Calibri" pitchFamily="34" charset="0"/>
              </a:rPr>
              <a:t> </a:t>
            </a:r>
            <a:r>
              <a:rPr lang="en-US" dirty="0" err="1" smtClean="0">
                <a:latin typeface="Calibri" pitchFamily="34" charset="0"/>
                <a:cs typeface="Calibri" pitchFamily="34" charset="0"/>
              </a:rPr>
              <a:t>nella</a:t>
            </a:r>
            <a:r>
              <a:rPr lang="en-US" dirty="0" smtClean="0">
                <a:latin typeface="Calibri" pitchFamily="34" charset="0"/>
                <a:cs typeface="Calibri" pitchFamily="34" charset="0"/>
              </a:rPr>
              <a:t> </a:t>
            </a:r>
            <a:r>
              <a:rPr lang="en-US" dirty="0" err="1" smtClean="0">
                <a:latin typeface="Calibri" pitchFamily="34" charset="0"/>
                <a:cs typeface="Calibri" pitchFamily="34" charset="0"/>
              </a:rPr>
              <a:t>stessa</a:t>
            </a:r>
            <a:r>
              <a:rPr lang="en-US" dirty="0" smtClean="0">
                <a:latin typeface="Calibri" pitchFamily="34" charset="0"/>
                <a:cs typeface="Calibri" pitchFamily="34" charset="0"/>
              </a:rPr>
              <a:t> </a:t>
            </a:r>
            <a:r>
              <a:rPr lang="en-US" dirty="0" err="1" smtClean="0">
                <a:latin typeface="Calibri" pitchFamily="34" charset="0"/>
                <a:cs typeface="Calibri" pitchFamily="34" charset="0"/>
              </a:rPr>
              <a:t>riga</a:t>
            </a:r>
            <a:r>
              <a:rPr lang="en-US" dirty="0" smtClean="0">
                <a:latin typeface="Calibri" pitchFamily="34" charset="0"/>
                <a:cs typeface="Calibri" pitchFamily="34" charset="0"/>
              </a:rPr>
              <a:t> del </a:t>
            </a:r>
            <a:r>
              <a:rPr lang="en-US" dirty="0" err="1" smtClean="0">
                <a:latin typeface="Calibri" pitchFamily="34" charset="0"/>
                <a:cs typeface="Calibri" pitchFamily="34" charset="0"/>
              </a:rPr>
              <a:t>codice</a:t>
            </a:r>
            <a:r>
              <a:rPr lang="en-US" dirty="0" smtClean="0">
                <a:latin typeface="Calibri" pitchFamily="34" charset="0"/>
                <a:cs typeface="Calibri" pitchFamily="34" charset="0"/>
              </a:rPr>
              <a:t> di </a:t>
            </a:r>
            <a:r>
              <a:rPr lang="en-US" dirty="0" err="1" smtClean="0">
                <a:latin typeface="Calibri" pitchFamily="34" charset="0"/>
                <a:cs typeface="Calibri" pitchFamily="34" charset="0"/>
              </a:rPr>
              <a:t>un'applicazione</a:t>
            </a:r>
            <a:r>
              <a:rPr lang="en-US" dirty="0" smtClean="0">
                <a:latin typeface="Calibri" pitchFamily="34" charset="0"/>
                <a:cs typeface="Calibri" pitchFamily="34" charset="0"/>
              </a:rPr>
              <a:t> ma </a:t>
            </a:r>
            <a:r>
              <a:rPr lang="en-US" dirty="0" err="1" smtClean="0">
                <a:latin typeface="Calibri" pitchFamily="34" charset="0"/>
                <a:cs typeface="Calibri" pitchFamily="34" charset="0"/>
              </a:rPr>
              <a:t>comunque</a:t>
            </a:r>
            <a:r>
              <a:rPr lang="en-US" dirty="0" smtClean="0">
                <a:latin typeface="Calibri" pitchFamily="34" charset="0"/>
                <a:cs typeface="Calibri" pitchFamily="34" charset="0"/>
              </a:rPr>
              <a:t> </a:t>
            </a:r>
            <a:r>
              <a:rPr lang="en-US" dirty="0" err="1" smtClean="0">
                <a:latin typeface="Calibri" pitchFamily="34" charset="0"/>
                <a:cs typeface="Calibri" pitchFamily="34" charset="0"/>
              </a:rPr>
              <a:t>distinti</a:t>
            </a:r>
            <a:endParaRPr lang="en-US" dirty="0" smtClean="0">
              <a:latin typeface="Calibri" pitchFamily="34" charset="0"/>
              <a:cs typeface="Calibri" pitchFamily="34" charset="0"/>
            </a:endParaRPr>
          </a:p>
          <a:p>
            <a:pPr eaLnBrk="1" hangingPunct="1"/>
            <a:r>
              <a:rPr lang="en-US" dirty="0" err="1" smtClean="0">
                <a:latin typeface="Calibri" pitchFamily="34" charset="0"/>
                <a:cs typeface="Calibri" pitchFamily="34" charset="0"/>
              </a:rPr>
              <a:t>Abbreviazioni</a:t>
            </a:r>
            <a:r>
              <a:rPr lang="en-US" dirty="0" smtClean="0">
                <a:latin typeface="Calibri" pitchFamily="34" charset="0"/>
                <a:cs typeface="Calibri" pitchFamily="34" charset="0"/>
              </a:rPr>
              <a:t>:</a:t>
            </a:r>
          </a:p>
          <a:p>
            <a:pPr lvl="1" eaLnBrk="1" hangingPunct="1">
              <a:lnSpc>
                <a:spcPct val="150000"/>
              </a:lnSpc>
            </a:pPr>
            <a:r>
              <a:rPr lang="en-US" dirty="0" err="1" smtClean="0">
                <a:latin typeface="Calibri" pitchFamily="34" charset="0"/>
                <a:cs typeface="Calibri" pitchFamily="34" charset="0"/>
              </a:rPr>
              <a:t>AuthN</a:t>
            </a:r>
            <a:r>
              <a:rPr lang="en-US" dirty="0" smtClean="0">
                <a:latin typeface="Calibri" pitchFamily="34" charset="0"/>
                <a:cs typeface="Calibri" pitchFamily="34" charset="0"/>
              </a:rPr>
              <a:t> (Authentication)</a:t>
            </a:r>
          </a:p>
          <a:p>
            <a:pPr lvl="1" eaLnBrk="1" hangingPunct="1">
              <a:lnSpc>
                <a:spcPct val="150000"/>
              </a:lnSpc>
            </a:pPr>
            <a:r>
              <a:rPr lang="en-US" dirty="0" err="1" smtClean="0">
                <a:latin typeface="Calibri" pitchFamily="34" charset="0"/>
                <a:cs typeface="Calibri" pitchFamily="34" charset="0"/>
              </a:rPr>
              <a:t>AuthZ</a:t>
            </a:r>
            <a:r>
              <a:rPr lang="en-US" dirty="0" smtClean="0">
                <a:latin typeface="Calibri" pitchFamily="34" charset="0"/>
                <a:cs typeface="Calibri" pitchFamily="34" charset="0"/>
              </a:rPr>
              <a:t> (Authorization)</a:t>
            </a:r>
          </a:p>
          <a:p>
            <a:pPr eaLnBrk="1" hangingPunct="1"/>
            <a:endParaRPr lang="en-US" dirty="0" smtClean="0"/>
          </a:p>
        </p:txBody>
      </p:sp>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8</a:t>
            </a:fld>
            <a:endParaRPr lang="en-US" sz="1400" dirty="0">
              <a:solidFill>
                <a:srgbClr val="FF6600"/>
              </a:solidFill>
              <a:latin typeface="Lucida Sans" charset="0"/>
            </a:endParaRPr>
          </a:p>
        </p:txBody>
      </p:sp>
    </p:spTree>
    <p:extLst>
      <p:ext uri="{BB962C8B-B14F-4D97-AF65-F5344CB8AC3E}">
        <p14:creationId xmlns:p14="http://schemas.microsoft.com/office/powerpoint/2010/main" val="30299625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80</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Session </a:t>
            </a:r>
            <a:r>
              <a:rPr lang="it-IT" sz="1800" b="1" i="1" dirty="0" err="1" smtClean="0">
                <a:latin typeface="Calibri" pitchFamily="34" charset="0"/>
                <a:cs typeface="Calibri" pitchFamily="34" charset="0"/>
              </a:rPr>
              <a:t>Wrapper</a:t>
            </a:r>
            <a:endParaRPr lang="it-IT" sz="1800" b="1" i="1" dirty="0">
              <a:latin typeface="Calibri" pitchFamily="34" charset="0"/>
              <a:cs typeface="Calibri" pitchFamily="34" charset="0"/>
            </a:endParaRPr>
          </a:p>
        </p:txBody>
      </p:sp>
      <p:sp>
        <p:nvSpPr>
          <p:cNvPr id="9" name="Rectangle 1"/>
          <p:cNvSpPr>
            <a:spLocks noChangeArrowheads="1"/>
          </p:cNvSpPr>
          <p:nvPr/>
        </p:nvSpPr>
        <p:spPr bwMode="auto">
          <a:xfrm>
            <a:off x="454025" y="33670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pic>
        <p:nvPicPr>
          <p:cNvPr id="12" name="Immagin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025" y="5013176"/>
            <a:ext cx="5115639" cy="6287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Immagin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025" y="2257410"/>
            <a:ext cx="4831120" cy="221935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Immagin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6698" y="2957034"/>
            <a:ext cx="4600734" cy="16093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CasellaDiTesto 14"/>
          <p:cNvSpPr txBox="1"/>
          <p:nvPr/>
        </p:nvSpPr>
        <p:spPr>
          <a:xfrm>
            <a:off x="2224648" y="1932284"/>
            <a:ext cx="2801377" cy="667534"/>
          </a:xfrm>
          <a:prstGeom prst="rect">
            <a:avLst/>
          </a:prstGeom>
          <a:noFill/>
        </p:spPr>
        <p:txBody>
          <a:bodyPr wrap="square" rtlCol="0">
            <a:spAutoFit/>
          </a:bodyPr>
          <a:lstStyle/>
          <a:p>
            <a:r>
              <a:rPr lang="it-IT" b="1" dirty="0" err="1" smtClean="0">
                <a:latin typeface="Calibri" pitchFamily="34" charset="0"/>
                <a:cs typeface="Calibri" pitchFamily="34" charset="0"/>
              </a:rPr>
              <a:t>Wrapper</a:t>
            </a:r>
            <a:r>
              <a:rPr lang="it-IT" b="1" dirty="0" smtClean="0">
                <a:latin typeface="Calibri" pitchFamily="34" charset="0"/>
                <a:cs typeface="Calibri" pitchFamily="34" charset="0"/>
              </a:rPr>
              <a:t> che estende un oggetto generico User</a:t>
            </a:r>
            <a:endParaRPr lang="it-IT" dirty="0">
              <a:latin typeface="Calibri" pitchFamily="34" charset="0"/>
              <a:cs typeface="Calibri" pitchFamily="34" charset="0"/>
            </a:endParaRPr>
          </a:p>
        </p:txBody>
      </p:sp>
      <p:sp>
        <p:nvSpPr>
          <p:cNvPr id="16" name="CasellaDiTesto 15"/>
          <p:cNvSpPr txBox="1"/>
          <p:nvPr/>
        </p:nvSpPr>
        <p:spPr>
          <a:xfrm>
            <a:off x="1331639" y="5782390"/>
            <a:ext cx="3953505" cy="646331"/>
          </a:xfrm>
          <a:prstGeom prst="rect">
            <a:avLst/>
          </a:prstGeom>
          <a:noFill/>
        </p:spPr>
        <p:txBody>
          <a:bodyPr wrap="square" rtlCol="0">
            <a:spAutoFit/>
          </a:bodyPr>
          <a:lstStyle/>
          <a:p>
            <a:r>
              <a:rPr lang="it-IT" b="1" dirty="0" smtClean="0">
                <a:latin typeface="Calibri" pitchFamily="34" charset="0"/>
                <a:cs typeface="Calibri" pitchFamily="34" charset="0"/>
              </a:rPr>
              <a:t>Costruttore (setta gli attributi nel </a:t>
            </a:r>
            <a:r>
              <a:rPr lang="it-IT" b="1" dirty="0" err="1" smtClean="0">
                <a:latin typeface="Calibri" pitchFamily="34" charset="0"/>
                <a:cs typeface="Calibri" pitchFamily="34" charset="0"/>
              </a:rPr>
              <a:t>wrapper</a:t>
            </a:r>
            <a:r>
              <a:rPr lang="it-IT" b="1" dirty="0" smtClean="0">
                <a:latin typeface="Calibri" pitchFamily="34" charset="0"/>
                <a:cs typeface="Calibri" pitchFamily="34" charset="0"/>
              </a:rPr>
              <a:t>, elaborandoli se necessario)</a:t>
            </a:r>
            <a:endParaRPr lang="it-IT" dirty="0">
              <a:latin typeface="Calibri" pitchFamily="34" charset="0"/>
              <a:cs typeface="Calibri" pitchFamily="34" charset="0"/>
            </a:endParaRPr>
          </a:p>
        </p:txBody>
      </p:sp>
      <p:sp>
        <p:nvSpPr>
          <p:cNvPr id="17" name="CasellaDiTesto 16"/>
          <p:cNvSpPr txBox="1"/>
          <p:nvPr/>
        </p:nvSpPr>
        <p:spPr>
          <a:xfrm>
            <a:off x="5754614" y="2257410"/>
            <a:ext cx="3096344" cy="646331"/>
          </a:xfrm>
          <a:prstGeom prst="rect">
            <a:avLst/>
          </a:prstGeom>
          <a:noFill/>
        </p:spPr>
        <p:txBody>
          <a:bodyPr wrap="square" rtlCol="0">
            <a:spAutoFit/>
          </a:bodyPr>
          <a:lstStyle/>
          <a:p>
            <a:r>
              <a:rPr lang="it-IT" b="1" dirty="0" smtClean="0">
                <a:latin typeface="Calibri" pitchFamily="34" charset="0"/>
                <a:cs typeface="Calibri" pitchFamily="34" charset="0"/>
              </a:rPr>
              <a:t>Login </a:t>
            </a:r>
            <a:r>
              <a:rPr lang="it-IT" b="1" dirty="0" err="1" smtClean="0">
                <a:latin typeface="Calibri" pitchFamily="34" charset="0"/>
                <a:cs typeface="Calibri" pitchFamily="34" charset="0"/>
              </a:rPr>
              <a:t>Endpoint</a:t>
            </a:r>
            <a:r>
              <a:rPr lang="it-IT" b="1" dirty="0" smtClean="0">
                <a:latin typeface="Calibri" pitchFamily="34" charset="0"/>
                <a:cs typeface="Calibri" pitchFamily="34" charset="0"/>
              </a:rPr>
              <a:t> (Istanzia il </a:t>
            </a:r>
            <a:r>
              <a:rPr lang="it-IT" b="1" dirty="0" err="1" smtClean="0">
                <a:latin typeface="Calibri" pitchFamily="34" charset="0"/>
                <a:cs typeface="Calibri" pitchFamily="34" charset="0"/>
              </a:rPr>
              <a:t>wrapper</a:t>
            </a:r>
            <a:r>
              <a:rPr lang="it-IT" b="1" dirty="0" smtClean="0">
                <a:latin typeface="Calibri" pitchFamily="34" charset="0"/>
                <a:cs typeface="Calibri" pitchFamily="34" charset="0"/>
              </a:rPr>
              <a:t> nella sessione locale)</a:t>
            </a:r>
            <a:endParaRPr lang="it-IT" dirty="0">
              <a:latin typeface="Calibri" pitchFamily="34" charset="0"/>
              <a:cs typeface="Calibri" pitchFamily="34" charset="0"/>
            </a:endParaRPr>
          </a:p>
        </p:txBody>
      </p:sp>
      <p:pic>
        <p:nvPicPr>
          <p:cNvPr id="18" name="Immagine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83363" y="5641914"/>
            <a:ext cx="2838846" cy="3620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9" name="CasellaDiTesto 18"/>
          <p:cNvSpPr txBox="1"/>
          <p:nvPr/>
        </p:nvSpPr>
        <p:spPr>
          <a:xfrm>
            <a:off x="5787173" y="4869160"/>
            <a:ext cx="3096344" cy="646331"/>
          </a:xfrm>
          <a:prstGeom prst="rect">
            <a:avLst/>
          </a:prstGeom>
          <a:noFill/>
        </p:spPr>
        <p:txBody>
          <a:bodyPr wrap="square" rtlCol="0">
            <a:spAutoFit/>
          </a:bodyPr>
          <a:lstStyle/>
          <a:p>
            <a:r>
              <a:rPr lang="it-IT" b="1" dirty="0" smtClean="0">
                <a:latin typeface="Calibri" pitchFamily="34" charset="0"/>
                <a:cs typeface="Calibri" pitchFamily="34" charset="0"/>
              </a:rPr>
              <a:t>L’applicazione usa sempre la superclasse per l’</a:t>
            </a:r>
            <a:r>
              <a:rPr lang="it-IT" b="1" dirty="0" err="1" smtClean="0">
                <a:latin typeface="Calibri" pitchFamily="34" charset="0"/>
                <a:cs typeface="Calibri" pitchFamily="34" charset="0"/>
              </a:rPr>
              <a:t>AuthZ</a:t>
            </a:r>
            <a:endParaRPr lang="it-IT" dirty="0">
              <a:latin typeface="Calibri" pitchFamily="34" charset="0"/>
              <a:cs typeface="Calibri" pitchFamily="34" charset="0"/>
            </a:endParaRPr>
          </a:p>
        </p:txBody>
      </p:sp>
    </p:spTree>
    <p:extLst>
      <p:ext uri="{BB962C8B-B14F-4D97-AF65-F5344CB8AC3E}">
        <p14:creationId xmlns:p14="http://schemas.microsoft.com/office/powerpoint/2010/main" val="3882080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81</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smtClean="0">
                <a:latin typeface="Calibri" pitchFamily="34" charset="0"/>
                <a:cs typeface="Calibri" pitchFamily="34" charset="0"/>
              </a:rPr>
              <a:t>Scegliere il livello di trust</a:t>
            </a:r>
            <a:endParaRPr lang="it-IT" sz="1800" b="1" i="1" dirty="0">
              <a:latin typeface="Calibri" pitchFamily="34" charset="0"/>
              <a:cs typeface="Calibri" pitchFamily="34" charset="0"/>
            </a:endParaRPr>
          </a:p>
        </p:txBody>
      </p:sp>
      <p:sp>
        <p:nvSpPr>
          <p:cNvPr id="7" name="CasellaDiTesto 6"/>
          <p:cNvSpPr txBox="1"/>
          <p:nvPr/>
        </p:nvSpPr>
        <p:spPr>
          <a:xfrm>
            <a:off x="611560" y="1988840"/>
            <a:ext cx="8625189" cy="2031325"/>
          </a:xfrm>
          <a:prstGeom prst="rect">
            <a:avLst/>
          </a:prstGeom>
          <a:solidFill>
            <a:srgbClr val="FFFFFF">
              <a:alpha val="80000"/>
            </a:srgbClr>
          </a:solidFill>
          <a:effectLst>
            <a:outerShdw blurRad="50800" dist="38100" dir="8100000" algn="tr" rotWithShape="0">
              <a:prstClr val="black">
                <a:alpha val="40000"/>
              </a:prstClr>
            </a:outerShdw>
          </a:effectLst>
          <a:scene3d>
            <a:camera prst="perspectiveRight" fov="1800000"/>
            <a:lightRig rig="threePt" dir="t"/>
          </a:scene3d>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it-IT" dirty="0" smtClean="0">
                <a:solidFill>
                  <a:schemeClr val="tx1"/>
                </a:solidFill>
              </a:rPr>
              <a:t>E’ possibile decidere il grado di fiducia nella federazione: ad esempio si </a:t>
            </a:r>
            <a:r>
              <a:rPr lang="it-IT" dirty="0" err="1" smtClean="0">
                <a:solidFill>
                  <a:schemeClr val="tx1"/>
                </a:solidFill>
              </a:rPr>
              <a:t>puo`</a:t>
            </a:r>
            <a:r>
              <a:rPr lang="it-IT" dirty="0" smtClean="0">
                <a:solidFill>
                  <a:schemeClr val="tx1"/>
                </a:solidFill>
              </a:rPr>
              <a:t> scegliere di usare un </a:t>
            </a:r>
            <a:r>
              <a:rPr lang="it-IT" dirty="0" err="1" smtClean="0">
                <a:solidFill>
                  <a:schemeClr val="tx1"/>
                </a:solidFill>
              </a:rPr>
              <a:t>mapping</a:t>
            </a:r>
            <a:r>
              <a:rPr lang="it-IT" dirty="0" smtClean="0">
                <a:solidFill>
                  <a:schemeClr val="tx1"/>
                </a:solidFill>
              </a:rPr>
              <a:t> locale per i ruoli utente, oppure far fede direttamente sugli attributi autorizzativi forniti dagli </a:t>
            </a:r>
            <a:r>
              <a:rPr lang="it-IT" dirty="0" err="1" smtClean="0">
                <a:solidFill>
                  <a:schemeClr val="tx1"/>
                </a:solidFill>
              </a:rPr>
              <a:t>IdP</a:t>
            </a:r>
            <a:r>
              <a:rPr lang="it-IT" dirty="0">
                <a:solidFill>
                  <a:schemeClr val="tx1"/>
                </a:solidFill>
              </a:rPr>
              <a:t>.</a:t>
            </a:r>
            <a:r>
              <a:rPr lang="it-IT" dirty="0" smtClean="0">
                <a:solidFill>
                  <a:schemeClr val="tx1"/>
                </a:solidFill>
              </a:rPr>
              <a:t> Oppure si </a:t>
            </a:r>
            <a:r>
              <a:rPr lang="it-IT" dirty="0" err="1" smtClean="0">
                <a:solidFill>
                  <a:schemeClr val="tx1"/>
                </a:solidFill>
              </a:rPr>
              <a:t>puo`</a:t>
            </a:r>
            <a:r>
              <a:rPr lang="it-IT" dirty="0" smtClean="0">
                <a:solidFill>
                  <a:schemeClr val="tx1"/>
                </a:solidFill>
              </a:rPr>
              <a:t> implementare una soluzione ibrida che garantisca il giusto compromesso tra flessibilità, autonomia ed automatismo: es. un database che si popola automaticamente in base agli attributi IDEM, ove </a:t>
            </a:r>
            <a:r>
              <a:rPr lang="it-IT" dirty="0" err="1" smtClean="0">
                <a:solidFill>
                  <a:schemeClr val="tx1"/>
                </a:solidFill>
              </a:rPr>
              <a:t>pero`</a:t>
            </a:r>
            <a:r>
              <a:rPr lang="it-IT" dirty="0" smtClean="0">
                <a:solidFill>
                  <a:schemeClr val="tx1"/>
                </a:solidFill>
              </a:rPr>
              <a:t> sia possibile sovrascrivere autonomamente gli attributi autorizzativi</a:t>
            </a:r>
          </a:p>
        </p:txBody>
      </p:sp>
      <p:sp>
        <p:nvSpPr>
          <p:cNvPr id="9" name="Rectangle 1"/>
          <p:cNvSpPr>
            <a:spLocks noChangeArrowheads="1"/>
          </p:cNvSpPr>
          <p:nvPr/>
        </p:nvSpPr>
        <p:spPr bwMode="auto">
          <a:xfrm>
            <a:off x="454025" y="33670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45830" y="4149080"/>
            <a:ext cx="1524347" cy="889203"/>
          </a:xfrm>
          <a:prstGeom prst="rect">
            <a:avLst/>
          </a:prstGeom>
        </p:spPr>
      </p:pic>
      <p:pic>
        <p:nvPicPr>
          <p:cNvPr id="10" name="Immagin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5182299"/>
            <a:ext cx="8712968" cy="786790"/>
          </a:xfrm>
          <a:prstGeom prst="rect">
            <a:avLst/>
          </a:prstGeom>
        </p:spPr>
      </p:pic>
      <p:cxnSp>
        <p:nvCxnSpPr>
          <p:cNvPr id="8" name="Connettore 2 7"/>
          <p:cNvCxnSpPr/>
          <p:nvPr/>
        </p:nvCxnSpPr>
        <p:spPr>
          <a:xfrm>
            <a:off x="4644008" y="4869160"/>
            <a:ext cx="0" cy="44460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2" name="Immagin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7285" y="2360600"/>
            <a:ext cx="5715798" cy="295316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3" name="CasellaDiTesto 12"/>
          <p:cNvSpPr txBox="1"/>
          <p:nvPr/>
        </p:nvSpPr>
        <p:spPr>
          <a:xfrm>
            <a:off x="3592259" y="5322758"/>
            <a:ext cx="5256584" cy="646331"/>
          </a:xfrm>
          <a:prstGeom prst="rect">
            <a:avLst/>
          </a:prstGeom>
          <a:effectLst>
            <a:glow rad="228600">
              <a:schemeClr val="accent1">
                <a:satMod val="175000"/>
                <a:alpha val="40000"/>
              </a:schemeClr>
            </a:glow>
          </a:effectLst>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it-IT" dirty="0">
                <a:hlinkClick r:id="rId5"/>
              </a:rPr>
              <a:t>https://spaces.internet2.edu/display/SHIB2/NativeSPEnableApplication</a:t>
            </a:r>
            <a:endParaRPr lang="it-IT" dirty="0"/>
          </a:p>
        </p:txBody>
      </p:sp>
    </p:spTree>
    <p:extLst>
      <p:ext uri="{BB962C8B-B14F-4D97-AF65-F5344CB8AC3E}">
        <p14:creationId xmlns:p14="http://schemas.microsoft.com/office/powerpoint/2010/main" val="12067794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82</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Federare un’applicazione</a:t>
            </a:r>
          </a:p>
          <a:p>
            <a:pPr algn="ctr"/>
            <a:r>
              <a:rPr lang="it-IT" sz="1800" b="1" i="1" dirty="0">
                <a:latin typeface="Calibri" pitchFamily="34" charset="0"/>
                <a:cs typeface="Calibri" pitchFamily="34" charset="0"/>
              </a:rPr>
              <a:t>Federare? Un gioco da ragazzi!</a:t>
            </a:r>
          </a:p>
        </p:txBody>
      </p:sp>
      <p:sp>
        <p:nvSpPr>
          <p:cNvPr id="9" name="Rectangle 1"/>
          <p:cNvSpPr>
            <a:spLocks noChangeArrowheads="1"/>
          </p:cNvSpPr>
          <p:nvPr/>
        </p:nvSpPr>
        <p:spPr bwMode="auto">
          <a:xfrm>
            <a:off x="454025" y="33670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CasellaDiTesto 7"/>
          <p:cNvSpPr txBox="1"/>
          <p:nvPr/>
        </p:nvSpPr>
        <p:spPr>
          <a:xfrm>
            <a:off x="611560" y="2060848"/>
            <a:ext cx="8712968" cy="923330"/>
          </a:xfrm>
          <a:prstGeom prst="rect">
            <a:avLst/>
          </a:prstGeom>
          <a:solidFill>
            <a:srgbClr val="FFFFFF">
              <a:alpha val="80000"/>
            </a:srgbClr>
          </a:solidFill>
          <a:effectLst>
            <a:outerShdw blurRad="50800" dist="38100" dir="8100000" algn="tr" rotWithShape="0">
              <a:prstClr val="black">
                <a:alpha val="40000"/>
              </a:prstClr>
            </a:outerShdw>
          </a:effectLst>
          <a:scene3d>
            <a:camera prst="perspectiveRight" fov="1800000"/>
            <a:lightRig rig="threePt" dir="t"/>
          </a:scene3d>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it-IT" dirty="0" smtClean="0">
                <a:solidFill>
                  <a:schemeClr val="tx1"/>
                </a:solidFill>
              </a:rPr>
              <a:t>Se avete una di queste applicazioni, potete federarla a costo zero: esistono infatti già decine di applicazioni note per le quali sono disponibili estensioni SAML </a:t>
            </a:r>
            <a:r>
              <a:rPr lang="it-IT" dirty="0" err="1" smtClean="0">
                <a:solidFill>
                  <a:schemeClr val="tx1"/>
                </a:solidFill>
              </a:rPr>
              <a:t>opensource</a:t>
            </a:r>
            <a:endParaRPr lang="it-IT" dirty="0" smtClean="0">
              <a:solidFill>
                <a:schemeClr val="tx1"/>
              </a:solidFill>
            </a:endParaRPr>
          </a:p>
        </p:txBody>
      </p:sp>
      <p:pic>
        <p:nvPicPr>
          <p:cNvPr id="11" name="Immagin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3171" y="3140969"/>
            <a:ext cx="1798254" cy="864096"/>
          </a:xfrm>
          <a:prstGeom prst="rect">
            <a:avLst/>
          </a:prstGeom>
        </p:spPr>
      </p:pic>
      <p:sp>
        <p:nvSpPr>
          <p:cNvPr id="12" name="CasellaDiTesto 11"/>
          <p:cNvSpPr txBox="1"/>
          <p:nvPr/>
        </p:nvSpPr>
        <p:spPr>
          <a:xfrm>
            <a:off x="0" y="6108104"/>
            <a:ext cx="8830815" cy="276999"/>
          </a:xfrm>
          <a:prstGeom prst="rect">
            <a:avLst/>
          </a:prstGeom>
          <a:noFill/>
          <a:ln>
            <a:noFill/>
          </a:ln>
          <a:effectLst>
            <a:outerShdw blurRad="50800" dist="38100" dir="8100000" algn="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lvl="1">
              <a:buSzPct val="100000"/>
            </a:pPr>
            <a:r>
              <a:rPr lang="it-IT" sz="1200" dirty="0" smtClean="0">
                <a:solidFill>
                  <a:srgbClr val="FF0000"/>
                </a:solidFill>
                <a:latin typeface="Calibri" pitchFamily="34" charset="0"/>
                <a:cs typeface="Calibri" pitchFamily="34" charset="0"/>
                <a:hlinkClick r:id="rId3"/>
              </a:rPr>
              <a:t>https</a:t>
            </a:r>
            <a:r>
              <a:rPr lang="it-IT" sz="1200" dirty="0">
                <a:solidFill>
                  <a:srgbClr val="FF0000"/>
                </a:solidFill>
                <a:latin typeface="Calibri" pitchFamily="34" charset="0"/>
                <a:cs typeface="Calibri" pitchFamily="34" charset="0"/>
                <a:hlinkClick r:id="rId3"/>
              </a:rPr>
              <a:t>://</a:t>
            </a:r>
            <a:r>
              <a:rPr lang="it-IT" sz="1200" dirty="0" smtClean="0">
                <a:solidFill>
                  <a:srgbClr val="FF0000"/>
                </a:solidFill>
                <a:latin typeface="Calibri" pitchFamily="34" charset="0"/>
                <a:cs typeface="Calibri" pitchFamily="34" charset="0"/>
                <a:hlinkClick r:id="rId3"/>
              </a:rPr>
              <a:t>spaces.internet2.edu/display/SHIB2/ShibEnabled</a:t>
            </a:r>
            <a:r>
              <a:rPr lang="it-IT" sz="1200" dirty="0" smtClean="0">
                <a:solidFill>
                  <a:srgbClr val="FF0000"/>
                </a:solidFill>
                <a:latin typeface="Calibri" pitchFamily="34" charset="0"/>
                <a:cs typeface="Calibri" pitchFamily="34" charset="0"/>
              </a:rPr>
              <a:t>                                                                 </a:t>
            </a:r>
            <a:r>
              <a:rPr lang="it-IT" sz="1200" dirty="0" smtClean="0">
                <a:solidFill>
                  <a:srgbClr val="FF0000"/>
                </a:solidFill>
                <a:latin typeface="Calibri" pitchFamily="34" charset="0"/>
                <a:cs typeface="Calibri" pitchFamily="34" charset="0"/>
                <a:hlinkClick r:id="rId4"/>
              </a:rPr>
              <a:t>https</a:t>
            </a:r>
            <a:r>
              <a:rPr lang="it-IT" sz="1200" dirty="0">
                <a:solidFill>
                  <a:srgbClr val="FF0000"/>
                </a:solidFill>
                <a:latin typeface="Calibri" pitchFamily="34" charset="0"/>
                <a:cs typeface="Calibri" pitchFamily="34" charset="0"/>
                <a:hlinkClick r:id="rId4"/>
              </a:rPr>
              <a:t>://rnd.feide.no/fed_software</a:t>
            </a:r>
            <a:r>
              <a:rPr lang="it-IT" sz="1200" dirty="0" smtClean="0">
                <a:solidFill>
                  <a:srgbClr val="FF0000"/>
                </a:solidFill>
                <a:latin typeface="Calibri" pitchFamily="34" charset="0"/>
                <a:cs typeface="Calibri" pitchFamily="34" charset="0"/>
                <a:hlinkClick r:id="rId4"/>
              </a:rPr>
              <a:t>/</a:t>
            </a:r>
            <a:endParaRPr lang="en-US" sz="1200" dirty="0">
              <a:solidFill>
                <a:srgbClr val="FF0000"/>
              </a:solidFill>
              <a:latin typeface="Calibri" pitchFamily="34" charset="0"/>
              <a:cs typeface="Calibri" pitchFamily="34" charset="0"/>
            </a:endParaRPr>
          </a:p>
        </p:txBody>
      </p:sp>
      <p:pic>
        <p:nvPicPr>
          <p:cNvPr id="2" name="Immagin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68556" y="5085184"/>
            <a:ext cx="1435530" cy="542810"/>
          </a:xfrm>
          <a:prstGeom prst="rect">
            <a:avLst/>
          </a:prstGeom>
        </p:spPr>
      </p:pic>
      <p:pic>
        <p:nvPicPr>
          <p:cNvPr id="3" name="Immagin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37753" y="2423042"/>
            <a:ext cx="366146" cy="92757"/>
          </a:xfrm>
          <a:prstGeom prst="rect">
            <a:avLst/>
          </a:prstGeom>
        </p:spPr>
      </p:pic>
      <p:pic>
        <p:nvPicPr>
          <p:cNvPr id="7" name="Immagin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1556" y="4350775"/>
            <a:ext cx="889940" cy="537778"/>
          </a:xfrm>
          <a:prstGeom prst="rect">
            <a:avLst/>
          </a:prstGeom>
        </p:spPr>
      </p:pic>
      <p:pic>
        <p:nvPicPr>
          <p:cNvPr id="13" name="Immagine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18556" y="4193446"/>
            <a:ext cx="1653210" cy="426218"/>
          </a:xfrm>
          <a:prstGeom prst="rect">
            <a:avLst/>
          </a:prstGeom>
        </p:spPr>
      </p:pic>
      <p:pic>
        <p:nvPicPr>
          <p:cNvPr id="14" name="Immagin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20826" y="3376379"/>
            <a:ext cx="1754422" cy="444454"/>
          </a:xfrm>
          <a:prstGeom prst="rect">
            <a:avLst/>
          </a:prstGeom>
        </p:spPr>
      </p:pic>
      <p:pic>
        <p:nvPicPr>
          <p:cNvPr id="15" name="Immagine 1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164353" y="4081775"/>
            <a:ext cx="779109" cy="1051797"/>
          </a:xfrm>
          <a:prstGeom prst="rect">
            <a:avLst/>
          </a:prstGeom>
        </p:spPr>
      </p:pic>
      <p:pic>
        <p:nvPicPr>
          <p:cNvPr id="16" name="Immagine 1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674653" y="3140969"/>
            <a:ext cx="1489060" cy="1052477"/>
          </a:xfrm>
          <a:prstGeom prst="rect">
            <a:avLst/>
          </a:prstGeom>
        </p:spPr>
      </p:pic>
      <p:pic>
        <p:nvPicPr>
          <p:cNvPr id="17" name="Immagine 1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524603" y="4607673"/>
            <a:ext cx="894580" cy="845272"/>
          </a:xfrm>
          <a:prstGeom prst="rect">
            <a:avLst/>
          </a:prstGeom>
        </p:spPr>
      </p:pic>
      <p:pic>
        <p:nvPicPr>
          <p:cNvPr id="18" name="Immagine 1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163713" y="4835528"/>
            <a:ext cx="1152128" cy="931013"/>
          </a:xfrm>
          <a:prstGeom prst="rect">
            <a:avLst/>
          </a:prstGeom>
        </p:spPr>
      </p:pic>
      <p:pic>
        <p:nvPicPr>
          <p:cNvPr id="19" name="Immagine 1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215130" y="3115390"/>
            <a:ext cx="1656957" cy="1235386"/>
          </a:xfrm>
          <a:prstGeom prst="rect">
            <a:avLst/>
          </a:prstGeom>
        </p:spPr>
      </p:pic>
    </p:spTree>
    <p:extLst>
      <p:ext uri="{BB962C8B-B14F-4D97-AF65-F5344CB8AC3E}">
        <p14:creationId xmlns:p14="http://schemas.microsoft.com/office/powerpoint/2010/main" val="3297142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83</a:t>
            </a:fld>
            <a:endParaRPr lang="en-US" sz="1400">
              <a:solidFill>
                <a:srgbClr val="FF6600"/>
              </a:solidFill>
              <a:latin typeface="Lucida Sans" charset="0"/>
            </a:endParaRPr>
          </a:p>
        </p:txBody>
      </p:sp>
      <p:sp>
        <p:nvSpPr>
          <p:cNvPr id="6" name="Titolo 1"/>
          <p:cNvSpPr txBox="1">
            <a:spLocks/>
          </p:cNvSpPr>
          <p:nvPr/>
        </p:nvSpPr>
        <p:spPr bwMode="auto">
          <a:xfrm>
            <a:off x="539552" y="764704"/>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err="1" smtClean="0">
                <a:latin typeface="Calibri" pitchFamily="34" charset="0"/>
                <a:cs typeface="Calibri" pitchFamily="34" charset="0"/>
              </a:rPr>
              <a:t>Requested</a:t>
            </a:r>
            <a:r>
              <a:rPr lang="it-IT" dirty="0" smtClean="0">
                <a:latin typeface="Calibri" pitchFamily="34" charset="0"/>
                <a:cs typeface="Calibri" pitchFamily="34" charset="0"/>
              </a:rPr>
              <a:t> </a:t>
            </a:r>
            <a:r>
              <a:rPr lang="it-IT" dirty="0" err="1" smtClean="0">
                <a:latin typeface="Calibri" pitchFamily="34" charset="0"/>
                <a:cs typeface="Calibri" pitchFamily="34" charset="0"/>
              </a:rPr>
              <a:t>Attribute</a:t>
            </a:r>
            <a:endParaRPr lang="it-IT" dirty="0" smtClean="0">
              <a:latin typeface="Calibri" pitchFamily="34" charset="0"/>
              <a:cs typeface="Calibri" pitchFamily="34" charset="0"/>
            </a:endParaRPr>
          </a:p>
          <a:p>
            <a:pPr algn="ctr"/>
            <a:r>
              <a:rPr lang="it-IT" sz="1800" b="1" i="1" dirty="0" smtClean="0">
                <a:latin typeface="Calibri" pitchFamily="34" charset="0"/>
                <a:cs typeface="Calibri" pitchFamily="34" charset="0"/>
              </a:rPr>
              <a:t>La ciliegina sulla torna</a:t>
            </a:r>
            <a:endParaRPr lang="it-IT" sz="1800" b="1" i="1" dirty="0">
              <a:latin typeface="Calibri" pitchFamily="34" charset="0"/>
              <a:cs typeface="Calibri" pitchFamily="34" charset="0"/>
            </a:endParaRPr>
          </a:p>
        </p:txBody>
      </p:sp>
      <p:sp>
        <p:nvSpPr>
          <p:cNvPr id="9" name="Rectangle 1"/>
          <p:cNvSpPr>
            <a:spLocks noChangeArrowheads="1"/>
          </p:cNvSpPr>
          <p:nvPr/>
        </p:nvSpPr>
        <p:spPr bwMode="auto">
          <a:xfrm>
            <a:off x="454025" y="33670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CasellaDiTesto 7"/>
          <p:cNvSpPr txBox="1"/>
          <p:nvPr/>
        </p:nvSpPr>
        <p:spPr>
          <a:xfrm>
            <a:off x="611560" y="2060848"/>
            <a:ext cx="8712968" cy="1754326"/>
          </a:xfrm>
          <a:prstGeom prst="rect">
            <a:avLst/>
          </a:prstGeom>
          <a:solidFill>
            <a:srgbClr val="FFFFFF">
              <a:alpha val="80000"/>
            </a:srgbClr>
          </a:solidFill>
          <a:effectLst>
            <a:outerShdw blurRad="50800" dist="38100" dir="8100000" algn="tr" rotWithShape="0">
              <a:prstClr val="black">
                <a:alpha val="40000"/>
              </a:prstClr>
            </a:outerShdw>
          </a:effectLst>
          <a:scene3d>
            <a:camera prst="perspectiveRight" fov="1800000"/>
            <a:lightRig rig="threePt" dir="t"/>
          </a:scene3d>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it-IT" dirty="0" smtClean="0">
                <a:solidFill>
                  <a:schemeClr val="tx1"/>
                </a:solidFill>
              </a:rPr>
              <a:t>Come consigliato dal </a:t>
            </a:r>
            <a:r>
              <a:rPr lang="it-IT" dirty="0" err="1" smtClean="0">
                <a:solidFill>
                  <a:schemeClr val="tx1"/>
                </a:solidFill>
              </a:rPr>
              <a:t>wiki</a:t>
            </a:r>
            <a:r>
              <a:rPr lang="it-IT" dirty="0" smtClean="0">
                <a:solidFill>
                  <a:schemeClr val="tx1"/>
                </a:solidFill>
              </a:rPr>
              <a:t> ufficiale shibbleth2 è buona norma compilare i metadati dell’SP con gli attributi richiesti dall’applicazione ai fini di documentazione, ma in futuro, (</a:t>
            </a:r>
            <a:r>
              <a:rPr lang="it-IT" dirty="0" err="1" smtClean="0">
                <a:solidFill>
                  <a:schemeClr val="tx1"/>
                </a:solidFill>
              </a:rPr>
              <a:t>simpleSAMLphp</a:t>
            </a:r>
            <a:r>
              <a:rPr lang="it-IT" dirty="0" smtClean="0">
                <a:solidFill>
                  <a:schemeClr val="tx1"/>
                </a:solidFill>
              </a:rPr>
              <a:t> già lo fa) gli </a:t>
            </a:r>
            <a:r>
              <a:rPr lang="it-IT" dirty="0" err="1" smtClean="0">
                <a:solidFill>
                  <a:schemeClr val="tx1"/>
                </a:solidFill>
              </a:rPr>
              <a:t>IdP</a:t>
            </a:r>
            <a:r>
              <a:rPr lang="it-IT" dirty="0" smtClean="0">
                <a:solidFill>
                  <a:schemeClr val="tx1"/>
                </a:solidFill>
              </a:rPr>
              <a:t> si </a:t>
            </a:r>
            <a:r>
              <a:rPr lang="it-IT" dirty="0" err="1" smtClean="0">
                <a:solidFill>
                  <a:schemeClr val="tx1"/>
                </a:solidFill>
              </a:rPr>
              <a:t>autoconfigurerranno</a:t>
            </a:r>
            <a:r>
              <a:rPr lang="it-IT" dirty="0" smtClean="0">
                <a:solidFill>
                  <a:schemeClr val="tx1"/>
                </a:solidFill>
              </a:rPr>
              <a:t> per rilasciare solo gli attributi richiesti ad ogni SP (niente più oneri di gestione dei filtri, che diventeranno molto complessi da manutenere quando la federazione avrà molti servizi attivi.</a:t>
            </a:r>
          </a:p>
        </p:txBody>
      </p:sp>
      <p:sp>
        <p:nvSpPr>
          <p:cNvPr id="12" name="CasellaDiTesto 11"/>
          <p:cNvSpPr txBox="1"/>
          <p:nvPr/>
        </p:nvSpPr>
        <p:spPr>
          <a:xfrm>
            <a:off x="107504" y="5222875"/>
            <a:ext cx="8830815" cy="261610"/>
          </a:xfrm>
          <a:prstGeom prst="rect">
            <a:avLst/>
          </a:prstGeom>
          <a:noFill/>
          <a:ln>
            <a:noFill/>
          </a:ln>
          <a:effectLst>
            <a:outerShdw blurRad="50800" dist="38100" dir="8100000" algn="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lvl="1" algn="r">
              <a:buSzPct val="100000"/>
            </a:pPr>
            <a:r>
              <a:rPr lang="it-IT" sz="1100" dirty="0">
                <a:hlinkClick r:id="rId2"/>
              </a:rPr>
              <a:t>https://spaces.internet2.edu/display/SHIB2/MetadataForSP</a:t>
            </a:r>
            <a:endParaRPr lang="en-US" sz="1100" dirty="0">
              <a:solidFill>
                <a:srgbClr val="FF0000"/>
              </a:solidFill>
              <a:latin typeface="Calibri" pitchFamily="34" charset="0"/>
              <a:cs typeface="Calibri" pitchFamily="34" charset="0"/>
            </a:endParaRPr>
          </a:p>
        </p:txBody>
      </p:sp>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7753" y="2423042"/>
            <a:ext cx="366146" cy="92757"/>
          </a:xfrm>
          <a:prstGeom prst="rect">
            <a:avLst/>
          </a:prstGeom>
        </p:spPr>
      </p:pic>
      <p:pic>
        <p:nvPicPr>
          <p:cNvPr id="10" name="Immagin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5142" y="4137595"/>
            <a:ext cx="4194347" cy="2171725"/>
          </a:xfrm>
          <a:prstGeom prst="rect">
            <a:avLst/>
          </a:prstGeom>
        </p:spPr>
      </p:pic>
      <p:pic>
        <p:nvPicPr>
          <p:cNvPr id="20" name="Immagin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4889" y="4129066"/>
            <a:ext cx="3885927" cy="930361"/>
          </a:xfrm>
          <a:prstGeom prst="rect">
            <a:avLst/>
          </a:prstGeom>
        </p:spPr>
      </p:pic>
      <p:pic>
        <p:nvPicPr>
          <p:cNvPr id="22" name="Immagine 2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3371308"/>
            <a:ext cx="9144000" cy="67259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23" name="Ovale 22"/>
          <p:cNvSpPr/>
          <p:nvPr/>
        </p:nvSpPr>
        <p:spPr>
          <a:xfrm>
            <a:off x="8100392" y="3371308"/>
            <a:ext cx="1043608" cy="561748"/>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cxnSp>
        <p:nvCxnSpPr>
          <p:cNvPr id="25" name="Connettore 2 24"/>
          <p:cNvCxnSpPr/>
          <p:nvPr/>
        </p:nvCxnSpPr>
        <p:spPr>
          <a:xfrm flipH="1">
            <a:off x="7308304" y="3933056"/>
            <a:ext cx="1008112" cy="66119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6" name="CasellaDiTesto 25"/>
          <p:cNvSpPr txBox="1"/>
          <p:nvPr/>
        </p:nvSpPr>
        <p:spPr>
          <a:xfrm>
            <a:off x="2195736" y="4263651"/>
            <a:ext cx="5112568" cy="230832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it-IT" dirty="0" smtClean="0">
                <a:latin typeface="Calibri" pitchFamily="34" charset="0"/>
                <a:cs typeface="Calibri" pitchFamily="34" charset="0"/>
              </a:rPr>
              <a:t>Oltre ai vantaggi di gestione per l’autoconfigurazione, si pensi agli </a:t>
            </a:r>
            <a:r>
              <a:rPr lang="it-IT" dirty="0" err="1" smtClean="0">
                <a:latin typeface="Calibri" pitchFamily="34" charset="0"/>
                <a:cs typeface="Calibri" pitchFamily="34" charset="0"/>
              </a:rPr>
              <a:t>IdP</a:t>
            </a:r>
            <a:r>
              <a:rPr lang="it-IT" dirty="0" smtClean="0">
                <a:latin typeface="Calibri" pitchFamily="34" charset="0"/>
                <a:cs typeface="Calibri" pitchFamily="34" charset="0"/>
              </a:rPr>
              <a:t> che non rilasciano determinati attributi opzionali, se un applicazione richiede uno di essi, </a:t>
            </a:r>
            <a:r>
              <a:rPr lang="it-IT" b="1" dirty="0" smtClean="0">
                <a:latin typeface="Calibri" pitchFamily="34" charset="0"/>
                <a:cs typeface="Calibri" pitchFamily="34" charset="0"/>
              </a:rPr>
              <a:t>come informiamo l’utente  (in fase di login) che con il nostro </a:t>
            </a:r>
            <a:r>
              <a:rPr lang="it-IT" b="1" dirty="0" err="1" smtClean="0">
                <a:latin typeface="Calibri" pitchFamily="34" charset="0"/>
                <a:cs typeface="Calibri" pitchFamily="34" charset="0"/>
              </a:rPr>
              <a:t>IdP</a:t>
            </a:r>
            <a:r>
              <a:rPr lang="it-IT" b="1" dirty="0" smtClean="0">
                <a:latin typeface="Calibri" pitchFamily="34" charset="0"/>
                <a:cs typeface="Calibri" pitchFamily="34" charset="0"/>
              </a:rPr>
              <a:t> quell’applicazione NON funzionerà mai??? </a:t>
            </a:r>
            <a:r>
              <a:rPr lang="it-IT" dirty="0" smtClean="0">
                <a:latin typeface="Calibri" pitchFamily="34" charset="0"/>
                <a:cs typeface="Calibri" pitchFamily="34" charset="0"/>
              </a:rPr>
              <a:t>Stesso discorso vale se si usa </a:t>
            </a:r>
            <a:r>
              <a:rPr lang="it-IT" dirty="0" err="1" smtClean="0">
                <a:latin typeface="Calibri" pitchFamily="34" charset="0"/>
                <a:cs typeface="Calibri" pitchFamily="34" charset="0"/>
              </a:rPr>
              <a:t>uApprove</a:t>
            </a:r>
            <a:r>
              <a:rPr lang="it-IT" dirty="0" smtClean="0">
                <a:latin typeface="Calibri" pitchFamily="34" charset="0"/>
                <a:cs typeface="Calibri" pitchFamily="34" charset="0"/>
              </a:rPr>
              <a:t> con </a:t>
            </a:r>
            <a:r>
              <a:rPr lang="it-IT" dirty="0" err="1" smtClean="0">
                <a:latin typeface="Calibri" pitchFamily="34" charset="0"/>
                <a:cs typeface="Calibri" pitchFamily="34" charset="0"/>
              </a:rPr>
              <a:t>checkbox</a:t>
            </a:r>
            <a:r>
              <a:rPr lang="it-IT" dirty="0" smtClean="0">
                <a:latin typeface="Calibri" pitchFamily="34" charset="0"/>
                <a:cs typeface="Calibri" pitchFamily="34" charset="0"/>
              </a:rPr>
              <a:t> sui singoli attributi..</a:t>
            </a:r>
            <a:endParaRPr lang="it-IT" dirty="0">
              <a:latin typeface="Calibri" pitchFamily="34" charset="0"/>
              <a:cs typeface="Calibri" pitchFamily="34" charset="0"/>
            </a:endParaRPr>
          </a:p>
        </p:txBody>
      </p:sp>
    </p:spTree>
    <p:extLst>
      <p:ext uri="{BB962C8B-B14F-4D97-AF65-F5344CB8AC3E}">
        <p14:creationId xmlns:p14="http://schemas.microsoft.com/office/powerpoint/2010/main" val="14223176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heel(1)">
                                      <p:cBhvr>
                                        <p:cTn id="13"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84</a:t>
            </a:fld>
            <a:endParaRPr lang="en-US" sz="1400">
              <a:solidFill>
                <a:srgbClr val="FF6600"/>
              </a:solidFill>
              <a:latin typeface="Lucida Sans" charset="0"/>
            </a:endParaRPr>
          </a:p>
        </p:txBody>
      </p:sp>
      <p:sp>
        <p:nvSpPr>
          <p:cNvPr id="6" name="Titolo 1"/>
          <p:cNvSpPr txBox="1">
            <a:spLocks/>
          </p:cNvSpPr>
          <p:nvPr/>
        </p:nvSpPr>
        <p:spPr bwMode="auto">
          <a:xfrm>
            <a:off x="575452" y="4941167"/>
            <a:ext cx="8291264" cy="1080119"/>
          </a:xfrm>
          <a:prstGeom prst="rect">
            <a:avLst/>
          </a:prstGeom>
          <a:solidFill>
            <a:srgbClr val="0070C0"/>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Sviluppi futuri</a:t>
            </a:r>
          </a:p>
          <a:p>
            <a:pPr algn="ctr"/>
            <a:r>
              <a:rPr lang="it-IT" sz="2800" i="1" dirty="0" smtClean="0">
                <a:latin typeface="Calibri" pitchFamily="34" charset="0"/>
                <a:cs typeface="Calibri" pitchFamily="34" charset="0"/>
              </a:rPr>
              <a:t>Benefici del SSO Federato</a:t>
            </a:r>
            <a:endParaRPr lang="it-IT" sz="2800" i="1" dirty="0">
              <a:latin typeface="Calibri" pitchFamily="34" charset="0"/>
              <a:cs typeface="Calibri" pitchFamily="34" charset="0"/>
            </a:endParaRPr>
          </a:p>
        </p:txBody>
      </p:sp>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4800" y="1131600"/>
            <a:ext cx="5112568" cy="3597733"/>
          </a:xfrm>
          <a:prstGeom prst="rect">
            <a:avLst/>
          </a:prstGeom>
        </p:spPr>
      </p:pic>
    </p:spTree>
    <p:extLst>
      <p:ext uri="{BB962C8B-B14F-4D97-AF65-F5344CB8AC3E}">
        <p14:creationId xmlns:p14="http://schemas.microsoft.com/office/powerpoint/2010/main" val="41225482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p:txBody>
          <a:bodyPr/>
          <a:lstStyle/>
          <a:p>
            <a:pPr eaLnBrk="1" hangingPunct="1">
              <a:buFont typeface="Wingdings" pitchFamily="2" charset="2"/>
              <a:buNone/>
            </a:pPr>
            <a:r>
              <a:rPr lang="en-GB" sz="2800" dirty="0" smtClean="0">
                <a:latin typeface="Calibri" pitchFamily="34" charset="0"/>
                <a:cs typeface="Calibri" pitchFamily="34" charset="0"/>
              </a:rPr>
              <a:t>Some methods for facilitating interoperability between federations:</a:t>
            </a:r>
          </a:p>
          <a:p>
            <a:pPr eaLnBrk="1" hangingPunct="1"/>
            <a:r>
              <a:rPr lang="en-GB" sz="2800" dirty="0" smtClean="0">
                <a:latin typeface="Calibri" pitchFamily="34" charset="0"/>
                <a:cs typeface="Calibri" pitchFamily="34" charset="0"/>
              </a:rPr>
              <a:t>Federation Bridging</a:t>
            </a:r>
          </a:p>
          <a:p>
            <a:pPr eaLnBrk="1" hangingPunct="1"/>
            <a:r>
              <a:rPr lang="en-GB" sz="2800" dirty="0" smtClean="0">
                <a:latin typeface="Calibri" pitchFamily="34" charset="0"/>
                <a:cs typeface="Calibri" pitchFamily="34" charset="0"/>
              </a:rPr>
              <a:t>Confederations: federation of federations, highly hierarchical control</a:t>
            </a:r>
          </a:p>
          <a:p>
            <a:pPr eaLnBrk="1" hangingPunct="1"/>
            <a:r>
              <a:rPr lang="en-GB" sz="2800" dirty="0" smtClean="0">
                <a:latin typeface="Calibri" pitchFamily="34" charset="0"/>
                <a:cs typeface="Calibri" pitchFamily="34" charset="0"/>
              </a:rPr>
              <a:t>Peering: bi-/multi-lateral agreements</a:t>
            </a:r>
            <a:r>
              <a:rPr lang="it-IT" sz="2800" dirty="0" smtClean="0">
                <a:latin typeface="Calibri" pitchFamily="34" charset="0"/>
                <a:cs typeface="Calibri" pitchFamily="34" charset="0"/>
              </a:rPr>
              <a:t> </a:t>
            </a:r>
            <a:endParaRPr lang="en-GB" sz="2800" dirty="0" smtClean="0">
              <a:latin typeface="Calibri" pitchFamily="34" charset="0"/>
              <a:cs typeface="Calibri" pitchFamily="34" charset="0"/>
            </a:endParaRPr>
          </a:p>
          <a:p>
            <a:pPr eaLnBrk="1" hangingPunct="1"/>
            <a:r>
              <a:rPr lang="en-GB" sz="2800" dirty="0" smtClean="0">
                <a:latin typeface="Calibri" pitchFamily="34" charset="0"/>
                <a:cs typeface="Calibri" pitchFamily="34" charset="0"/>
              </a:rPr>
              <a:t>Virtual Organizations (VOs): not under single hierarchical control</a:t>
            </a:r>
            <a:r>
              <a:rPr lang="it-IT" sz="2800" dirty="0" smtClean="0">
                <a:latin typeface="Calibri" pitchFamily="34" charset="0"/>
                <a:cs typeface="Calibri" pitchFamily="34" charset="0"/>
              </a:rPr>
              <a:t> </a:t>
            </a:r>
          </a:p>
        </p:txBody>
      </p:sp>
      <p:sp>
        <p:nvSpPr>
          <p:cNvPr id="4" name="Titolo 1"/>
          <p:cNvSpPr txBox="1">
            <a:spLocks/>
          </p:cNvSpPr>
          <p:nvPr/>
        </p:nvSpPr>
        <p:spPr bwMode="auto">
          <a:xfrm>
            <a:off x="539552" y="764703"/>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Collaborazione internazionale</a:t>
            </a:r>
          </a:p>
          <a:p>
            <a:pPr algn="ctr"/>
            <a:r>
              <a:rPr lang="it-IT" sz="1800" b="1" i="1" dirty="0" smtClean="0">
                <a:latin typeface="Calibri" pitchFamily="34" charset="0"/>
                <a:cs typeface="Calibri" pitchFamily="34" charset="0"/>
              </a:rPr>
              <a:t>Bacini di utenza in espansione, Collaborazione sui progetti resa facile!</a:t>
            </a:r>
            <a:endParaRPr lang="it-IT" sz="1800" b="1" i="1" dirty="0">
              <a:latin typeface="Calibri" pitchFamily="34" charset="0"/>
              <a:cs typeface="Calibri" pitchFamily="34" charset="0"/>
            </a:endParaRPr>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85</a:t>
            </a:fld>
            <a:endParaRPr lang="en-US" sz="1400">
              <a:solidFill>
                <a:srgbClr val="FF6600"/>
              </a:solidFill>
              <a:latin typeface="Lucida Sans" charset="0"/>
            </a:endParaRPr>
          </a:p>
        </p:txBody>
      </p:sp>
    </p:spTree>
    <p:extLst>
      <p:ext uri="{BB962C8B-B14F-4D97-AF65-F5344CB8AC3E}">
        <p14:creationId xmlns:p14="http://schemas.microsoft.com/office/powerpoint/2010/main" val="35862054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Connettore 1 23"/>
          <p:cNvCxnSpPr/>
          <p:nvPr/>
        </p:nvCxnSpPr>
        <p:spPr>
          <a:xfrm>
            <a:off x="5226257" y="6021288"/>
            <a:ext cx="497871" cy="970566"/>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Connettore 1 25"/>
          <p:cNvCxnSpPr/>
          <p:nvPr/>
        </p:nvCxnSpPr>
        <p:spPr>
          <a:xfrm flipH="1">
            <a:off x="3773727" y="6021288"/>
            <a:ext cx="363822" cy="970566"/>
          </a:xfrm>
          <a:prstGeom prst="line">
            <a:avLst/>
          </a:prstGeom>
        </p:spPr>
        <p:style>
          <a:lnRef idx="2">
            <a:schemeClr val="accent1"/>
          </a:lnRef>
          <a:fillRef idx="0">
            <a:schemeClr val="accent1"/>
          </a:fillRef>
          <a:effectRef idx="1">
            <a:schemeClr val="accent1"/>
          </a:effectRef>
          <a:fontRef idx="minor">
            <a:schemeClr val="tx1"/>
          </a:fontRef>
        </p:style>
      </p:cxnSp>
      <p:sp>
        <p:nvSpPr>
          <p:cNvPr id="4" name="Titolo 1"/>
          <p:cNvSpPr txBox="1">
            <a:spLocks/>
          </p:cNvSpPr>
          <p:nvPr/>
        </p:nvSpPr>
        <p:spPr bwMode="auto">
          <a:xfrm>
            <a:off x="539552" y="764703"/>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Collaborazione internazionale</a:t>
            </a:r>
          </a:p>
          <a:p>
            <a:pPr algn="ctr"/>
            <a:r>
              <a:rPr lang="it-IT" sz="1800" b="1" i="1" dirty="0" smtClean="0">
                <a:latin typeface="Calibri" pitchFamily="34" charset="0"/>
                <a:cs typeface="Calibri" pitchFamily="34" charset="0"/>
              </a:rPr>
              <a:t>Utenti a portata di metadati</a:t>
            </a:r>
            <a:endParaRPr lang="it-IT" sz="1800" b="1" i="1" dirty="0">
              <a:latin typeface="Calibri" pitchFamily="34" charset="0"/>
              <a:cs typeface="Calibri" pitchFamily="34" charset="0"/>
            </a:endParaRPr>
          </a:p>
        </p:txBody>
      </p:sp>
      <p:sp>
        <p:nvSpPr>
          <p:cNvPr id="3" name="Ovale 2"/>
          <p:cNvSpPr/>
          <p:nvPr/>
        </p:nvSpPr>
        <p:spPr>
          <a:xfrm>
            <a:off x="3773727" y="4077072"/>
            <a:ext cx="1872208" cy="18722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APP1</a:t>
            </a:r>
            <a:endParaRPr lang="it-IT" dirty="0"/>
          </a:p>
        </p:txBody>
      </p:sp>
      <p:cxnSp>
        <p:nvCxnSpPr>
          <p:cNvPr id="7" name="Connettore 1 6"/>
          <p:cNvCxnSpPr/>
          <p:nvPr/>
        </p:nvCxnSpPr>
        <p:spPr>
          <a:xfrm>
            <a:off x="1748778" y="3438820"/>
            <a:ext cx="1794015" cy="1152128"/>
          </a:xfrm>
          <a:prstGeom prst="line">
            <a:avLst/>
          </a:prstGeom>
        </p:spPr>
        <p:style>
          <a:lnRef idx="2">
            <a:schemeClr val="accent1"/>
          </a:lnRef>
          <a:fillRef idx="0">
            <a:schemeClr val="accent1"/>
          </a:fillRef>
          <a:effectRef idx="1">
            <a:schemeClr val="accent1"/>
          </a:effectRef>
          <a:fontRef idx="minor">
            <a:schemeClr val="tx1"/>
          </a:fontRef>
        </p:style>
      </p:cxnSp>
      <p:sp>
        <p:nvSpPr>
          <p:cNvPr id="5" name="Angolo ripiegato 4"/>
          <p:cNvSpPr/>
          <p:nvPr/>
        </p:nvSpPr>
        <p:spPr>
          <a:xfrm>
            <a:off x="2483768" y="3788059"/>
            <a:ext cx="324036" cy="453651"/>
          </a:xfrm>
          <a:prstGeom prst="foldedCorne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pic>
        <p:nvPicPr>
          <p:cNvPr id="8" name="Immagin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2539796"/>
            <a:ext cx="1524347" cy="889203"/>
          </a:xfrm>
          <a:prstGeom prst="rect">
            <a:avLst/>
          </a:prstGeom>
        </p:spPr>
      </p:pic>
      <p:cxnSp>
        <p:nvCxnSpPr>
          <p:cNvPr id="10" name="Connettore 1 9"/>
          <p:cNvCxnSpPr/>
          <p:nvPr/>
        </p:nvCxnSpPr>
        <p:spPr>
          <a:xfrm flipV="1">
            <a:off x="5790406" y="3428999"/>
            <a:ext cx="1455070" cy="1080122"/>
          </a:xfrm>
          <a:prstGeom prst="line">
            <a:avLst/>
          </a:prstGeom>
        </p:spPr>
        <p:style>
          <a:lnRef idx="2">
            <a:schemeClr val="accent1"/>
          </a:lnRef>
          <a:fillRef idx="0">
            <a:schemeClr val="accent1"/>
          </a:fillRef>
          <a:effectRef idx="1">
            <a:schemeClr val="accent1"/>
          </a:effectRef>
          <a:fontRef idx="minor">
            <a:schemeClr val="tx1"/>
          </a:fontRef>
        </p:style>
      </p:cxnSp>
      <p:sp>
        <p:nvSpPr>
          <p:cNvPr id="11" name="Angolo ripiegato 10"/>
          <p:cNvSpPr/>
          <p:nvPr/>
        </p:nvSpPr>
        <p:spPr>
          <a:xfrm>
            <a:off x="6355923" y="3767437"/>
            <a:ext cx="324036" cy="453651"/>
          </a:xfrm>
          <a:prstGeom prst="foldedCorne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pic>
        <p:nvPicPr>
          <p:cNvPr id="14" name="Immagin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2320" y="2348880"/>
            <a:ext cx="9144000" cy="1313107"/>
          </a:xfrm>
          <a:prstGeom prst="rect">
            <a:avLst/>
          </a:prstGeom>
        </p:spPr>
      </p:pic>
      <p:sp>
        <p:nvSpPr>
          <p:cNvPr id="15" name="Callout 6 14"/>
          <p:cNvSpPr/>
          <p:nvPr/>
        </p:nvSpPr>
        <p:spPr>
          <a:xfrm>
            <a:off x="3478976" y="2817630"/>
            <a:ext cx="1206208" cy="705697"/>
          </a:xfrm>
          <a:prstGeom prst="accentCallout2">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it-IT" b="1" dirty="0" err="1" smtClean="0">
                <a:effectLst>
                  <a:outerShdw blurRad="38100" dist="38100" dir="2700000" algn="tl">
                    <a:srgbClr val="000000">
                      <a:alpha val="43137"/>
                    </a:srgbClr>
                  </a:outerShdw>
                </a:effectLst>
                <a:latin typeface="Calibri" pitchFamily="34" charset="0"/>
                <a:cs typeface="Calibri" pitchFamily="34" charset="0"/>
              </a:rPr>
              <a:t>Metadata</a:t>
            </a:r>
            <a:r>
              <a:rPr lang="it-IT" b="1" dirty="0" smtClean="0">
                <a:effectLst>
                  <a:outerShdw blurRad="38100" dist="38100" dir="2700000" algn="tl">
                    <a:srgbClr val="000000">
                      <a:alpha val="43137"/>
                    </a:srgbClr>
                  </a:outerShdw>
                </a:effectLst>
                <a:latin typeface="Calibri" pitchFamily="34" charset="0"/>
                <a:cs typeface="Calibri" pitchFamily="34" charset="0"/>
              </a:rPr>
              <a:t> trust</a:t>
            </a:r>
            <a:endParaRPr lang="it-IT" b="1" dirty="0">
              <a:effectLst>
                <a:outerShdw blurRad="38100" dist="38100" dir="2700000" algn="tl">
                  <a:srgbClr val="000000">
                    <a:alpha val="43137"/>
                  </a:srgbClr>
                </a:outerShdw>
              </a:effectLst>
              <a:latin typeface="Calibri" pitchFamily="34" charset="0"/>
              <a:cs typeface="Calibri" pitchFamily="34" charset="0"/>
            </a:endParaRPr>
          </a:p>
        </p:txBody>
      </p:sp>
      <p:sp>
        <p:nvSpPr>
          <p:cNvPr id="16" name="Fumetto 4 15"/>
          <p:cNvSpPr/>
          <p:nvPr/>
        </p:nvSpPr>
        <p:spPr>
          <a:xfrm>
            <a:off x="-2988840" y="1926651"/>
            <a:ext cx="7560840" cy="5328594"/>
          </a:xfrm>
          <a:prstGeom prst="cloudCallout">
            <a:avLst/>
          </a:prstGeom>
          <a:solidFill>
            <a:srgbClr val="009900">
              <a:alpha val="1098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8" name="Fumetto 4 17"/>
          <p:cNvSpPr/>
          <p:nvPr/>
        </p:nvSpPr>
        <p:spPr>
          <a:xfrm>
            <a:off x="4932040" y="1529406"/>
            <a:ext cx="7560840" cy="5328594"/>
          </a:xfrm>
          <a:prstGeom prst="cloudCallout">
            <a:avLst>
              <a:gd name="adj1" fmla="val 23974"/>
              <a:gd name="adj2" fmla="val 70096"/>
            </a:avLst>
          </a:prstGeom>
          <a:solidFill>
            <a:srgbClr val="FFC000">
              <a:alpha val="1098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1" name="Callout 6 20"/>
          <p:cNvSpPr/>
          <p:nvPr/>
        </p:nvSpPr>
        <p:spPr>
          <a:xfrm>
            <a:off x="7412715" y="4978356"/>
            <a:ext cx="1551773" cy="610883"/>
          </a:xfrm>
          <a:prstGeom prst="accentCallout2">
            <a:avLst>
              <a:gd name="adj1" fmla="val 18750"/>
              <a:gd name="adj2" fmla="val -8333"/>
              <a:gd name="adj3" fmla="val -27257"/>
              <a:gd name="adj4" fmla="val -32252"/>
              <a:gd name="adj5" fmla="val -109325"/>
              <a:gd name="adj6" fmla="val -48399"/>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it-IT" b="1" dirty="0" err="1" smtClean="0">
                <a:effectLst>
                  <a:outerShdw blurRad="38100" dist="38100" dir="2700000" algn="tl">
                    <a:srgbClr val="000000">
                      <a:alpha val="43137"/>
                    </a:srgbClr>
                  </a:outerShdw>
                </a:effectLst>
                <a:latin typeface="Calibri" pitchFamily="34" charset="0"/>
                <a:cs typeface="Calibri" pitchFamily="34" charset="0"/>
              </a:rPr>
              <a:t>Metadata</a:t>
            </a:r>
            <a:r>
              <a:rPr lang="it-IT" b="1" dirty="0" smtClean="0">
                <a:effectLst>
                  <a:outerShdw blurRad="38100" dist="38100" dir="2700000" algn="tl">
                    <a:srgbClr val="000000">
                      <a:alpha val="43137"/>
                    </a:srgbClr>
                  </a:outerShdw>
                </a:effectLst>
                <a:latin typeface="Calibri" pitchFamily="34" charset="0"/>
                <a:cs typeface="Calibri" pitchFamily="34" charset="0"/>
              </a:rPr>
              <a:t> trust</a:t>
            </a:r>
            <a:endParaRPr lang="it-IT" b="1" dirty="0">
              <a:effectLst>
                <a:outerShdw blurRad="38100" dist="38100" dir="2700000" algn="tl">
                  <a:srgbClr val="000000">
                    <a:alpha val="43137"/>
                  </a:srgbClr>
                </a:outerShdw>
              </a:effectLst>
              <a:latin typeface="Calibri" pitchFamily="34" charset="0"/>
              <a:cs typeface="Calibri" pitchFamily="34" charset="0"/>
            </a:endParaRPr>
          </a:p>
        </p:txBody>
      </p:sp>
      <p:sp>
        <p:nvSpPr>
          <p:cNvPr id="17" name="CasellaDiTesto 16"/>
          <p:cNvSpPr txBox="1"/>
          <p:nvPr/>
        </p:nvSpPr>
        <p:spPr>
          <a:xfrm>
            <a:off x="1220789" y="5877272"/>
            <a:ext cx="8352420" cy="923330"/>
          </a:xfrm>
          <a:prstGeom prst="rect">
            <a:avLst/>
          </a:prstGeom>
          <a:noFill/>
        </p:spPr>
        <p:txBody>
          <a:bodyPr wrap="square" rtlCol="0">
            <a:spAutoFit/>
          </a:bodyPr>
          <a:lstStyle/>
          <a:p>
            <a:r>
              <a:rPr lang="it-IT" b="1" dirty="0" smtClean="0">
                <a:effectLst>
                  <a:outerShdw blurRad="38100" dist="38100" dir="2700000" algn="tl">
                    <a:srgbClr val="000000">
                      <a:alpha val="43137"/>
                    </a:srgbClr>
                  </a:outerShdw>
                </a:effectLst>
                <a:latin typeface="Calibri" pitchFamily="34" charset="0"/>
                <a:cs typeface="Calibri" pitchFamily="34" charset="0"/>
              </a:rPr>
              <a:t>L’applicazione può  anche instaurare trust con singoli </a:t>
            </a:r>
            <a:r>
              <a:rPr lang="it-IT" b="1" dirty="0" err="1" smtClean="0">
                <a:effectLst>
                  <a:outerShdw blurRad="38100" dist="38100" dir="2700000" algn="tl">
                    <a:srgbClr val="000000">
                      <a:alpha val="43137"/>
                    </a:srgbClr>
                  </a:outerShdw>
                </a:effectLst>
                <a:latin typeface="Calibri" pitchFamily="34" charset="0"/>
                <a:cs typeface="Calibri" pitchFamily="34" charset="0"/>
              </a:rPr>
              <a:t>IdP</a:t>
            </a:r>
            <a:r>
              <a:rPr lang="it-IT" b="1" dirty="0" smtClean="0">
                <a:effectLst>
                  <a:outerShdw blurRad="38100" dist="38100" dir="2700000" algn="tl">
                    <a:srgbClr val="000000">
                      <a:alpha val="43137"/>
                    </a:srgbClr>
                  </a:outerShdw>
                </a:effectLst>
                <a:latin typeface="Calibri" pitchFamily="34" charset="0"/>
                <a:cs typeface="Calibri" pitchFamily="34" charset="0"/>
              </a:rPr>
              <a:t> di enti o </a:t>
            </a:r>
            <a:r>
              <a:rPr lang="it-IT" b="1" u="sng" dirty="0" smtClean="0">
                <a:effectLst>
                  <a:outerShdw blurRad="38100" dist="38100" dir="2700000" algn="tl">
                    <a:srgbClr val="000000">
                      <a:alpha val="43137"/>
                    </a:srgbClr>
                  </a:outerShdw>
                </a:effectLst>
                <a:latin typeface="Calibri" pitchFamily="34" charset="0"/>
                <a:cs typeface="Calibri" pitchFamily="34" charset="0"/>
              </a:rPr>
              <a:t>Virtual </a:t>
            </a:r>
            <a:r>
              <a:rPr lang="it-IT" b="1" u="sng" dirty="0" err="1" smtClean="0">
                <a:effectLst>
                  <a:outerShdw blurRad="38100" dist="38100" dir="2700000" algn="tl">
                    <a:srgbClr val="000000">
                      <a:alpha val="43137"/>
                    </a:srgbClr>
                  </a:outerShdw>
                </a:effectLst>
                <a:latin typeface="Calibri" pitchFamily="34" charset="0"/>
                <a:cs typeface="Calibri" pitchFamily="34" charset="0"/>
              </a:rPr>
              <a:t>Organizations</a:t>
            </a:r>
            <a:r>
              <a:rPr lang="it-IT" b="1" dirty="0" smtClean="0">
                <a:effectLst>
                  <a:outerShdw blurRad="38100" dist="38100" dir="2700000" algn="tl">
                    <a:srgbClr val="000000">
                      <a:alpha val="43137"/>
                    </a:srgbClr>
                  </a:outerShdw>
                </a:effectLst>
                <a:latin typeface="Calibri" pitchFamily="34" charset="0"/>
                <a:cs typeface="Calibri" pitchFamily="34" charset="0"/>
              </a:rPr>
              <a:t> esterne (anche solo in qualità di </a:t>
            </a:r>
            <a:r>
              <a:rPr lang="it-IT" b="1" dirty="0" err="1" smtClean="0">
                <a:effectLst>
                  <a:outerShdw blurRad="38100" dist="38100" dir="2700000" algn="tl">
                    <a:srgbClr val="000000">
                      <a:alpha val="43137"/>
                    </a:srgbClr>
                  </a:outerShdw>
                </a:effectLst>
                <a:latin typeface="Calibri" pitchFamily="34" charset="0"/>
                <a:cs typeface="Calibri" pitchFamily="34" charset="0"/>
              </a:rPr>
              <a:t>Attribute</a:t>
            </a:r>
            <a:r>
              <a:rPr lang="it-IT" b="1" dirty="0" smtClean="0">
                <a:effectLst>
                  <a:outerShdw blurRad="38100" dist="38100" dir="2700000" algn="tl">
                    <a:srgbClr val="000000">
                      <a:alpha val="43137"/>
                    </a:srgbClr>
                  </a:outerShdw>
                </a:effectLst>
                <a:latin typeface="Calibri" pitchFamily="34" charset="0"/>
                <a:cs typeface="Calibri" pitchFamily="34" charset="0"/>
              </a:rPr>
              <a:t> </a:t>
            </a:r>
            <a:r>
              <a:rPr lang="it-IT" b="1" dirty="0" err="1" smtClean="0">
                <a:effectLst>
                  <a:outerShdw blurRad="38100" dist="38100" dir="2700000" algn="tl">
                    <a:srgbClr val="000000">
                      <a:alpha val="43137"/>
                    </a:srgbClr>
                  </a:outerShdw>
                </a:effectLst>
                <a:latin typeface="Calibri" pitchFamily="34" charset="0"/>
                <a:cs typeface="Calibri" pitchFamily="34" charset="0"/>
              </a:rPr>
              <a:t>Authorities</a:t>
            </a:r>
            <a:r>
              <a:rPr lang="it-IT" b="1" dirty="0" smtClean="0">
                <a:effectLst>
                  <a:outerShdw blurRad="38100" dist="38100" dir="2700000" algn="tl">
                    <a:srgbClr val="000000">
                      <a:alpha val="43137"/>
                    </a:srgbClr>
                  </a:outerShdw>
                </a:effectLst>
                <a:latin typeface="Calibri" pitchFamily="34" charset="0"/>
                <a:cs typeface="Calibri" pitchFamily="34" charset="0"/>
              </a:rPr>
              <a:t>) – si pensi a progetti comuni tra più università, enti ed aziende</a:t>
            </a:r>
            <a:endParaRPr lang="it-IT" b="1" dirty="0">
              <a:effectLst>
                <a:outerShdw blurRad="38100" dist="38100" dir="2700000" algn="tl">
                  <a:srgbClr val="000000">
                    <a:alpha val="43137"/>
                  </a:srgbClr>
                </a:outerShdw>
              </a:effectLst>
              <a:latin typeface="Calibri" pitchFamily="34" charset="0"/>
              <a:cs typeface="Calibri" pitchFamily="34" charset="0"/>
            </a:endParaRPr>
          </a:p>
        </p:txBody>
      </p:sp>
      <p:sp>
        <p:nvSpPr>
          <p:cNvPr id="30"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86</a:t>
            </a:fld>
            <a:endParaRPr lang="en-US" sz="1400">
              <a:solidFill>
                <a:srgbClr val="FF6600"/>
              </a:solidFill>
              <a:latin typeface="Lucida Sans" charset="0"/>
            </a:endParaRPr>
          </a:p>
        </p:txBody>
      </p:sp>
    </p:spTree>
    <p:extLst>
      <p:ext uri="{BB962C8B-B14F-4D97-AF65-F5344CB8AC3E}">
        <p14:creationId xmlns:p14="http://schemas.microsoft.com/office/powerpoint/2010/main" val="37881391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90"/>
                                          </p:val>
                                        </p:tav>
                                        <p:tav tm="100000">
                                          <p:val>
                                            <p:fltVal val="0"/>
                                          </p:val>
                                        </p:tav>
                                      </p:tavLst>
                                    </p:anim>
                                    <p:animEffect transition="in" filter="fade">
                                      <p:cBhvr>
                                        <p:cTn id="10" dur="1000"/>
                                        <p:tgtEl>
                                          <p:spTgt spid="17"/>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1000" fill="hold"/>
                                        <p:tgtEl>
                                          <p:spTgt spid="24"/>
                                        </p:tgtEl>
                                        <p:attrNameLst>
                                          <p:attrName>ppt_w</p:attrName>
                                        </p:attrNameLst>
                                      </p:cBhvr>
                                      <p:tavLst>
                                        <p:tav tm="0">
                                          <p:val>
                                            <p:fltVal val="0"/>
                                          </p:val>
                                        </p:tav>
                                        <p:tav tm="100000">
                                          <p:val>
                                            <p:strVal val="#ppt_w"/>
                                          </p:val>
                                        </p:tav>
                                      </p:tavLst>
                                    </p:anim>
                                    <p:anim calcmode="lin" valueType="num">
                                      <p:cBhvr>
                                        <p:cTn id="15" dur="1000" fill="hold"/>
                                        <p:tgtEl>
                                          <p:spTgt spid="24"/>
                                        </p:tgtEl>
                                        <p:attrNameLst>
                                          <p:attrName>ppt_h</p:attrName>
                                        </p:attrNameLst>
                                      </p:cBhvr>
                                      <p:tavLst>
                                        <p:tav tm="0">
                                          <p:val>
                                            <p:fltVal val="0"/>
                                          </p:val>
                                        </p:tav>
                                        <p:tav tm="100000">
                                          <p:val>
                                            <p:strVal val="#ppt_h"/>
                                          </p:val>
                                        </p:tav>
                                      </p:tavLst>
                                    </p:anim>
                                    <p:anim calcmode="lin" valueType="num">
                                      <p:cBhvr>
                                        <p:cTn id="16" dur="1000" fill="hold"/>
                                        <p:tgtEl>
                                          <p:spTgt spid="24"/>
                                        </p:tgtEl>
                                        <p:attrNameLst>
                                          <p:attrName>style.rotation</p:attrName>
                                        </p:attrNameLst>
                                      </p:cBhvr>
                                      <p:tavLst>
                                        <p:tav tm="0">
                                          <p:val>
                                            <p:fltVal val="90"/>
                                          </p:val>
                                        </p:tav>
                                        <p:tav tm="100000">
                                          <p:val>
                                            <p:fltVal val="0"/>
                                          </p:val>
                                        </p:tav>
                                      </p:tavLst>
                                    </p:anim>
                                    <p:animEffect transition="in" filter="fade">
                                      <p:cBhvr>
                                        <p:cTn id="17" dur="1000"/>
                                        <p:tgtEl>
                                          <p:spTgt spid="24"/>
                                        </p:tgtEl>
                                      </p:cBhvr>
                                    </p:animEffect>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1000" fill="hold"/>
                                        <p:tgtEl>
                                          <p:spTgt spid="26"/>
                                        </p:tgtEl>
                                        <p:attrNameLst>
                                          <p:attrName>ppt_w</p:attrName>
                                        </p:attrNameLst>
                                      </p:cBhvr>
                                      <p:tavLst>
                                        <p:tav tm="0">
                                          <p:val>
                                            <p:fltVal val="0"/>
                                          </p:val>
                                        </p:tav>
                                        <p:tav tm="100000">
                                          <p:val>
                                            <p:strVal val="#ppt_w"/>
                                          </p:val>
                                        </p:tav>
                                      </p:tavLst>
                                    </p:anim>
                                    <p:anim calcmode="lin" valueType="num">
                                      <p:cBhvr>
                                        <p:cTn id="22" dur="1000" fill="hold"/>
                                        <p:tgtEl>
                                          <p:spTgt spid="26"/>
                                        </p:tgtEl>
                                        <p:attrNameLst>
                                          <p:attrName>ppt_h</p:attrName>
                                        </p:attrNameLst>
                                      </p:cBhvr>
                                      <p:tavLst>
                                        <p:tav tm="0">
                                          <p:val>
                                            <p:fltVal val="0"/>
                                          </p:val>
                                        </p:tav>
                                        <p:tav tm="100000">
                                          <p:val>
                                            <p:strVal val="#ppt_h"/>
                                          </p:val>
                                        </p:tav>
                                      </p:tavLst>
                                    </p:anim>
                                    <p:anim calcmode="lin" valueType="num">
                                      <p:cBhvr>
                                        <p:cTn id="23" dur="1000" fill="hold"/>
                                        <p:tgtEl>
                                          <p:spTgt spid="26"/>
                                        </p:tgtEl>
                                        <p:attrNameLst>
                                          <p:attrName>style.rotation</p:attrName>
                                        </p:attrNameLst>
                                      </p:cBhvr>
                                      <p:tavLst>
                                        <p:tav tm="0">
                                          <p:val>
                                            <p:fltVal val="90"/>
                                          </p:val>
                                        </p:tav>
                                        <p:tav tm="100000">
                                          <p:val>
                                            <p:fltVal val="0"/>
                                          </p:val>
                                        </p:tav>
                                      </p:tavLst>
                                    </p:anim>
                                    <p:animEffect transition="in" filter="fade">
                                      <p:cBhvr>
                                        <p:cTn id="24"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67544" y="836712"/>
            <a:ext cx="8218488" cy="1143000"/>
          </a:xfrm>
        </p:spPr>
        <p:txBody>
          <a:bodyPr/>
          <a:lstStyle/>
          <a:p>
            <a:pPr eaLnBrk="1" hangingPunct="1"/>
            <a:r>
              <a:rPr lang="it-IT" dirty="0" smtClean="0"/>
              <a:t>Il futuro</a:t>
            </a:r>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5136" y="1988840"/>
            <a:ext cx="7632848" cy="3751885"/>
          </a:xfrm>
          <a:prstGeom prst="rect">
            <a:avLst/>
          </a:prstGeom>
        </p:spPr>
      </p:pic>
      <p:sp>
        <p:nvSpPr>
          <p:cNvPr id="5" name="Titolo 1"/>
          <p:cNvSpPr txBox="1">
            <a:spLocks/>
          </p:cNvSpPr>
          <p:nvPr/>
        </p:nvSpPr>
        <p:spPr bwMode="auto">
          <a:xfrm>
            <a:off x="539552" y="764703"/>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Sviluppi futuri lato </a:t>
            </a:r>
            <a:r>
              <a:rPr lang="it-IT" dirty="0" err="1" smtClean="0">
                <a:latin typeface="Calibri" pitchFamily="34" charset="0"/>
                <a:cs typeface="Calibri" pitchFamily="34" charset="0"/>
              </a:rPr>
              <a:t>IdP</a:t>
            </a:r>
            <a:endParaRPr lang="it-IT" dirty="0" smtClean="0">
              <a:latin typeface="Calibri" pitchFamily="34" charset="0"/>
              <a:cs typeface="Calibri" pitchFamily="34" charset="0"/>
            </a:endParaRPr>
          </a:p>
          <a:p>
            <a:pPr algn="ctr"/>
            <a:r>
              <a:rPr lang="it-IT" sz="1800" b="1" i="1" dirty="0" smtClean="0">
                <a:latin typeface="Calibri" pitchFamily="34" charset="0"/>
                <a:cs typeface="Calibri" pitchFamily="34" charset="0"/>
              </a:rPr>
              <a:t>= valore aggiunto a costo zero per le nostre </a:t>
            </a:r>
            <a:r>
              <a:rPr lang="it-IT" sz="1800" b="1" i="1" dirty="0" err="1" smtClean="0">
                <a:latin typeface="Calibri" pitchFamily="34" charset="0"/>
                <a:cs typeface="Calibri" pitchFamily="34" charset="0"/>
              </a:rPr>
              <a:t>app</a:t>
            </a:r>
            <a:r>
              <a:rPr lang="it-IT" sz="1800" b="1" i="1" dirty="0" smtClean="0">
                <a:latin typeface="Calibri" pitchFamily="34" charset="0"/>
                <a:cs typeface="Calibri" pitchFamily="34" charset="0"/>
              </a:rPr>
              <a:t>!</a:t>
            </a:r>
            <a:endParaRPr lang="it-IT" sz="1800" b="1" i="1" dirty="0">
              <a:latin typeface="Calibri" pitchFamily="34" charset="0"/>
              <a:cs typeface="Calibri" pitchFamily="34" charset="0"/>
            </a:endParaRPr>
          </a:p>
        </p:txBody>
      </p:sp>
      <p:sp>
        <p:nvSpPr>
          <p:cNvPr id="6"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87</a:t>
            </a:fld>
            <a:endParaRPr lang="en-US" sz="1400">
              <a:solidFill>
                <a:srgbClr val="FF6600"/>
              </a:solidFill>
              <a:latin typeface="Lucida Sans" charset="0"/>
            </a:endParaRPr>
          </a:p>
        </p:txBody>
      </p:sp>
    </p:spTree>
    <p:extLst>
      <p:ext uri="{BB962C8B-B14F-4D97-AF65-F5344CB8AC3E}">
        <p14:creationId xmlns:p14="http://schemas.microsoft.com/office/powerpoint/2010/main" val="18236126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67544" y="836712"/>
            <a:ext cx="8218488" cy="1143000"/>
          </a:xfrm>
        </p:spPr>
        <p:txBody>
          <a:bodyPr/>
          <a:lstStyle/>
          <a:p>
            <a:pPr eaLnBrk="1" hangingPunct="1"/>
            <a:r>
              <a:rPr lang="it-IT" dirty="0" smtClean="0"/>
              <a:t>Il futuro</a:t>
            </a:r>
          </a:p>
        </p:txBody>
      </p:sp>
      <p:sp>
        <p:nvSpPr>
          <p:cNvPr id="5" name="Titolo 1"/>
          <p:cNvSpPr txBox="1">
            <a:spLocks/>
          </p:cNvSpPr>
          <p:nvPr/>
        </p:nvSpPr>
        <p:spPr bwMode="auto">
          <a:xfrm>
            <a:off x="539552" y="764703"/>
            <a:ext cx="8291264" cy="1080119"/>
          </a:xfrm>
          <a:prstGeom prst="rect">
            <a:avLst/>
          </a:prstGeom>
          <a:solidFill>
            <a:srgbClr val="FC8A2C"/>
          </a:solidFill>
          <a:effectLst>
            <a:outerShdw blurRad="40000" dist="20000" dir="5400000" rotWithShape="0">
              <a:srgbClr val="000000">
                <a:alpha val="38000"/>
              </a:srgbClr>
            </a:outerShdw>
            <a:reflection blurRad="6350" stA="50000" endA="300" endPos="38500" dist="50800" dir="5400000" sy="-100000" algn="bl" rotWithShape="0"/>
          </a:effectLst>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a:solidFill>
                  <a:schemeClr val="lt1"/>
                </a:solidFill>
                <a:latin typeface="+mn-lt"/>
                <a:ea typeface="+mn-ea"/>
                <a:cs typeface="+mn-cs"/>
              </a:defRPr>
            </a:lvl1pPr>
            <a:lvl2pPr algn="l" rtl="0" eaLnBrk="1" fontAlgn="base" hangingPunct="1">
              <a:spcBef>
                <a:spcPct val="0"/>
              </a:spcBef>
              <a:spcAft>
                <a:spcPct val="0"/>
              </a:spcAft>
              <a:defRPr sz="4400">
                <a:solidFill>
                  <a:schemeClr val="lt1"/>
                </a:solidFill>
                <a:latin typeface="+mn-lt"/>
                <a:ea typeface="+mn-ea"/>
                <a:cs typeface="+mn-cs"/>
              </a:defRPr>
            </a:lvl2pPr>
            <a:lvl3pPr algn="l" rtl="0" eaLnBrk="1" fontAlgn="base" hangingPunct="1">
              <a:spcBef>
                <a:spcPct val="0"/>
              </a:spcBef>
              <a:spcAft>
                <a:spcPct val="0"/>
              </a:spcAft>
              <a:defRPr sz="4400">
                <a:solidFill>
                  <a:schemeClr val="lt1"/>
                </a:solidFill>
                <a:latin typeface="+mn-lt"/>
                <a:ea typeface="+mn-ea"/>
                <a:cs typeface="+mn-cs"/>
              </a:defRPr>
            </a:lvl3pPr>
            <a:lvl4pPr algn="l" rtl="0" eaLnBrk="1" fontAlgn="base" hangingPunct="1">
              <a:spcBef>
                <a:spcPct val="0"/>
              </a:spcBef>
              <a:spcAft>
                <a:spcPct val="0"/>
              </a:spcAft>
              <a:defRPr sz="4400">
                <a:solidFill>
                  <a:schemeClr val="lt1"/>
                </a:solidFill>
                <a:latin typeface="+mn-lt"/>
                <a:ea typeface="+mn-ea"/>
                <a:cs typeface="+mn-cs"/>
              </a:defRPr>
            </a:lvl4pPr>
            <a:lvl5pPr algn="l" rtl="0" eaLnBrk="1" fontAlgn="base" hangingPunct="1">
              <a:spcBef>
                <a:spcPct val="0"/>
              </a:spcBef>
              <a:spcAft>
                <a:spcPct val="0"/>
              </a:spcAft>
              <a:defRPr sz="4400">
                <a:solidFill>
                  <a:schemeClr val="lt1"/>
                </a:solidFill>
                <a:latin typeface="+mn-lt"/>
                <a:ea typeface="+mn-ea"/>
                <a:cs typeface="+mn-cs"/>
              </a:defRPr>
            </a:lvl5pPr>
            <a:lvl6pPr marL="457200" algn="l" rtl="0" eaLnBrk="1" fontAlgn="base" hangingPunct="1">
              <a:spcBef>
                <a:spcPct val="0"/>
              </a:spcBef>
              <a:spcAft>
                <a:spcPct val="0"/>
              </a:spcAft>
              <a:defRPr sz="4400">
                <a:solidFill>
                  <a:schemeClr val="lt1"/>
                </a:solidFill>
                <a:latin typeface="+mn-lt"/>
                <a:ea typeface="+mn-ea"/>
                <a:cs typeface="+mn-cs"/>
              </a:defRPr>
            </a:lvl6pPr>
            <a:lvl7pPr marL="914400" algn="l" rtl="0" eaLnBrk="1" fontAlgn="base" hangingPunct="1">
              <a:spcBef>
                <a:spcPct val="0"/>
              </a:spcBef>
              <a:spcAft>
                <a:spcPct val="0"/>
              </a:spcAft>
              <a:defRPr sz="4400">
                <a:solidFill>
                  <a:schemeClr val="lt1"/>
                </a:solidFill>
                <a:latin typeface="+mn-lt"/>
                <a:ea typeface="+mn-ea"/>
                <a:cs typeface="+mn-cs"/>
              </a:defRPr>
            </a:lvl7pPr>
            <a:lvl8pPr marL="1371600" algn="l" rtl="0" eaLnBrk="1" fontAlgn="base" hangingPunct="1">
              <a:spcBef>
                <a:spcPct val="0"/>
              </a:spcBef>
              <a:spcAft>
                <a:spcPct val="0"/>
              </a:spcAft>
              <a:defRPr sz="4400">
                <a:solidFill>
                  <a:schemeClr val="lt1"/>
                </a:solidFill>
                <a:latin typeface="+mn-lt"/>
                <a:ea typeface="+mn-ea"/>
                <a:cs typeface="+mn-cs"/>
              </a:defRPr>
            </a:lvl8pPr>
            <a:lvl9pPr marL="1828800" algn="l" rtl="0" eaLnBrk="1" fontAlgn="base" hangingPunct="1">
              <a:spcBef>
                <a:spcPct val="0"/>
              </a:spcBef>
              <a:spcAft>
                <a:spcPct val="0"/>
              </a:spcAft>
              <a:defRPr sz="4400">
                <a:solidFill>
                  <a:schemeClr val="lt1"/>
                </a:solidFill>
                <a:latin typeface="+mn-lt"/>
                <a:ea typeface="+mn-ea"/>
                <a:cs typeface="+mn-cs"/>
              </a:defRPr>
            </a:lvl9pPr>
          </a:lstStyle>
          <a:p>
            <a:pPr algn="ctr"/>
            <a:r>
              <a:rPr lang="it-IT" dirty="0" smtClean="0">
                <a:latin typeface="Calibri" pitchFamily="34" charset="0"/>
                <a:cs typeface="Calibri" pitchFamily="34" charset="0"/>
              </a:rPr>
              <a:t>Sviluppi futuri lato </a:t>
            </a:r>
            <a:r>
              <a:rPr lang="it-IT" dirty="0" err="1" smtClean="0">
                <a:latin typeface="Calibri" pitchFamily="34" charset="0"/>
                <a:cs typeface="Calibri" pitchFamily="34" charset="0"/>
              </a:rPr>
              <a:t>IdP</a:t>
            </a:r>
            <a:endParaRPr lang="it-IT" dirty="0" smtClean="0">
              <a:latin typeface="Calibri" pitchFamily="34" charset="0"/>
              <a:cs typeface="Calibri" pitchFamily="34" charset="0"/>
            </a:endParaRPr>
          </a:p>
          <a:p>
            <a:pPr algn="ctr"/>
            <a:r>
              <a:rPr lang="it-IT" sz="1800" b="1" i="1" dirty="0" smtClean="0">
                <a:latin typeface="Calibri" pitchFamily="34" charset="0"/>
                <a:cs typeface="Calibri" pitchFamily="34" charset="0"/>
              </a:rPr>
              <a:t>= valore aggiunto a costo zero per le nostre </a:t>
            </a:r>
            <a:r>
              <a:rPr lang="it-IT" sz="1800" b="1" i="1" dirty="0" err="1" smtClean="0">
                <a:latin typeface="Calibri" pitchFamily="34" charset="0"/>
                <a:cs typeface="Calibri" pitchFamily="34" charset="0"/>
              </a:rPr>
              <a:t>app</a:t>
            </a:r>
            <a:r>
              <a:rPr lang="it-IT" sz="1800" b="1" i="1" dirty="0" smtClean="0">
                <a:latin typeface="Calibri" pitchFamily="34" charset="0"/>
                <a:cs typeface="Calibri" pitchFamily="34" charset="0"/>
              </a:rPr>
              <a:t>!</a:t>
            </a:r>
            <a:endParaRPr lang="it-IT" sz="1800" b="1" i="1" dirty="0">
              <a:latin typeface="Calibri" pitchFamily="34" charset="0"/>
              <a:cs typeface="Calibri" pitchFamily="34" charset="0"/>
            </a:endParaRPr>
          </a:p>
        </p:txBody>
      </p:sp>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2204864"/>
            <a:ext cx="7967849" cy="3888432"/>
          </a:xfrm>
          <a:prstGeom prst="rect">
            <a:avLst/>
          </a:prstGeom>
        </p:spPr>
      </p:pic>
      <p:sp>
        <p:nvSpPr>
          <p:cNvPr id="6"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88</a:t>
            </a:fld>
            <a:endParaRPr lang="en-US" sz="1400">
              <a:solidFill>
                <a:srgbClr val="FF6600"/>
              </a:solidFill>
              <a:latin typeface="Lucida Sans" charset="0"/>
            </a:endParaRPr>
          </a:p>
        </p:txBody>
      </p:sp>
    </p:spTree>
    <p:extLst>
      <p:ext uri="{BB962C8B-B14F-4D97-AF65-F5344CB8AC3E}">
        <p14:creationId xmlns:p14="http://schemas.microsoft.com/office/powerpoint/2010/main" val="6554356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olo 7"/>
          <p:cNvSpPr>
            <a:spLocks noGrp="1"/>
          </p:cNvSpPr>
          <p:nvPr>
            <p:ph type="title"/>
          </p:nvPr>
        </p:nvSpPr>
        <p:spPr>
          <a:xfrm>
            <a:off x="395536" y="476672"/>
            <a:ext cx="8218488" cy="1143000"/>
          </a:xfrm>
        </p:spPr>
        <p:txBody>
          <a:bodyPr/>
          <a:lstStyle/>
          <a:p>
            <a:pPr eaLnBrk="1" hangingPunct="1"/>
            <a:r>
              <a:rPr lang="en-US" dirty="0" err="1" smtClean="0">
                <a:latin typeface="Calibri" pitchFamily="34" charset="0"/>
                <a:cs typeface="Calibri" pitchFamily="34" charset="0"/>
              </a:rPr>
              <a:t>Ringraziamenti</a:t>
            </a:r>
            <a:endParaRPr lang="it-IT" dirty="0" smtClean="0">
              <a:latin typeface="Calibri" pitchFamily="34" charset="0"/>
              <a:cs typeface="Calibri" pitchFamily="34" charset="0"/>
            </a:endParaRPr>
          </a:p>
        </p:txBody>
      </p:sp>
      <p:sp>
        <p:nvSpPr>
          <p:cNvPr id="17411" name="Segnaposto contenuto 8"/>
          <p:cNvSpPr>
            <a:spLocks noGrp="1"/>
          </p:cNvSpPr>
          <p:nvPr>
            <p:ph idx="1"/>
          </p:nvPr>
        </p:nvSpPr>
        <p:spPr>
          <a:xfrm>
            <a:off x="-36512" y="1701403"/>
            <a:ext cx="8229600" cy="4679925"/>
          </a:xfrm>
        </p:spPr>
        <p:txBody>
          <a:bodyPr/>
          <a:lstStyle/>
          <a:p>
            <a:pPr lvl="1">
              <a:buSzPct val="100000"/>
            </a:pPr>
            <a:r>
              <a:rPr lang="en-US" dirty="0" smtClean="0">
                <a:latin typeface="Calibri" pitchFamily="34" charset="0"/>
                <a:cs typeface="Calibri" pitchFamily="34" charset="0"/>
              </a:rPr>
              <a:t>Stefano </a:t>
            </a:r>
            <a:r>
              <a:rPr lang="en-US" dirty="0" err="1" smtClean="0">
                <a:latin typeface="Calibri" pitchFamily="34" charset="0"/>
                <a:cs typeface="Calibri" pitchFamily="34" charset="0"/>
              </a:rPr>
              <a:t>Zanmarchi</a:t>
            </a:r>
            <a:r>
              <a:rPr lang="en-US" dirty="0" smtClean="0">
                <a:latin typeface="Calibri" pitchFamily="34" charset="0"/>
                <a:cs typeface="Calibri" pitchFamily="34" charset="0"/>
              </a:rPr>
              <a:t> (</a:t>
            </a:r>
            <a:r>
              <a:rPr lang="en-US" dirty="0" err="1" smtClean="0">
                <a:latin typeface="Calibri" pitchFamily="34" charset="0"/>
                <a:cs typeface="Calibri" pitchFamily="34" charset="0"/>
              </a:rPr>
              <a:t>Universita</a:t>
            </a:r>
            <a:r>
              <a:rPr lang="en-US" dirty="0" smtClean="0">
                <a:latin typeface="Calibri" pitchFamily="34" charset="0"/>
                <a:cs typeface="Calibri" pitchFamily="34" charset="0"/>
              </a:rPr>
              <a:t>` </a:t>
            </a:r>
            <a:r>
              <a:rPr lang="en-US" dirty="0" err="1" smtClean="0">
                <a:latin typeface="Calibri" pitchFamily="34" charset="0"/>
                <a:cs typeface="Calibri" pitchFamily="34" charset="0"/>
              </a:rPr>
              <a:t>degli</a:t>
            </a:r>
            <a:r>
              <a:rPr lang="en-US" dirty="0" smtClean="0">
                <a:latin typeface="Calibri" pitchFamily="34" charset="0"/>
                <a:cs typeface="Calibri" pitchFamily="34" charset="0"/>
              </a:rPr>
              <a:t> </a:t>
            </a:r>
            <a:r>
              <a:rPr lang="en-US" dirty="0" err="1" smtClean="0">
                <a:latin typeface="Calibri" pitchFamily="34" charset="0"/>
                <a:cs typeface="Calibri" pitchFamily="34" charset="0"/>
              </a:rPr>
              <a:t>Studi</a:t>
            </a:r>
            <a:r>
              <a:rPr lang="en-US" dirty="0" smtClean="0">
                <a:latin typeface="Calibri" pitchFamily="34" charset="0"/>
                <a:cs typeface="Calibri" pitchFamily="34" charset="0"/>
              </a:rPr>
              <a:t> di </a:t>
            </a:r>
            <a:r>
              <a:rPr lang="en-US" dirty="0" err="1" smtClean="0">
                <a:latin typeface="Calibri" pitchFamily="34" charset="0"/>
                <a:cs typeface="Calibri" pitchFamily="34" charset="0"/>
              </a:rPr>
              <a:t>Padova</a:t>
            </a:r>
            <a:r>
              <a:rPr lang="en-US" dirty="0" smtClean="0">
                <a:latin typeface="Calibri" pitchFamily="34" charset="0"/>
                <a:cs typeface="Calibri" pitchFamily="34" charset="0"/>
              </a:rPr>
              <a:t>)</a:t>
            </a:r>
          </a:p>
          <a:p>
            <a:pPr lvl="2">
              <a:buSzPct val="100000"/>
            </a:pPr>
            <a:r>
              <a:rPr lang="en-US" dirty="0" smtClean="0">
                <a:latin typeface="Calibri" pitchFamily="34" charset="0"/>
                <a:cs typeface="Calibri" pitchFamily="34" charset="0"/>
              </a:rPr>
              <a:t>Slides  </a:t>
            </a:r>
            <a:r>
              <a:rPr lang="en-US" dirty="0" err="1" smtClean="0">
                <a:latin typeface="Calibri" pitchFamily="34" charset="0"/>
                <a:cs typeface="Calibri" pitchFamily="34" charset="0"/>
              </a:rPr>
              <a:t>introduttive</a:t>
            </a:r>
            <a:r>
              <a:rPr lang="en-US" dirty="0" smtClean="0">
                <a:latin typeface="Calibri" pitchFamily="34" charset="0"/>
                <a:cs typeface="Calibri" pitchFamily="34" charset="0"/>
              </a:rPr>
              <a:t> </a:t>
            </a:r>
            <a:r>
              <a:rPr lang="en-US" dirty="0" err="1" smtClean="0">
                <a:latin typeface="Calibri" pitchFamily="34" charset="0"/>
                <a:cs typeface="Calibri" pitchFamily="34" charset="0"/>
              </a:rPr>
              <a:t>sul</a:t>
            </a:r>
            <a:r>
              <a:rPr lang="en-US" dirty="0" smtClean="0">
                <a:latin typeface="Calibri" pitchFamily="34" charset="0"/>
                <a:cs typeface="Calibri" pitchFamily="34" charset="0"/>
              </a:rPr>
              <a:t> </a:t>
            </a:r>
            <a:r>
              <a:rPr lang="en-US" dirty="0" err="1" smtClean="0">
                <a:latin typeface="Calibri" pitchFamily="34" charset="0"/>
                <a:cs typeface="Calibri" pitchFamily="34" charset="0"/>
              </a:rPr>
              <a:t>concetto</a:t>
            </a:r>
            <a:r>
              <a:rPr lang="en-US" dirty="0" smtClean="0">
                <a:latin typeface="Calibri" pitchFamily="34" charset="0"/>
                <a:cs typeface="Calibri" pitchFamily="34" charset="0"/>
              </a:rPr>
              <a:t> di </a:t>
            </a:r>
            <a:r>
              <a:rPr lang="en-US" dirty="0" err="1" smtClean="0">
                <a:latin typeface="Calibri" pitchFamily="34" charset="0"/>
                <a:cs typeface="Calibri" pitchFamily="34" charset="0"/>
              </a:rPr>
              <a:t>identita</a:t>
            </a:r>
            <a:r>
              <a:rPr lang="en-US" dirty="0" smtClean="0">
                <a:latin typeface="Calibri" pitchFamily="34" charset="0"/>
                <a:cs typeface="Calibri" pitchFamily="34" charset="0"/>
              </a:rPr>
              <a:t>` </a:t>
            </a:r>
            <a:r>
              <a:rPr lang="en-US" dirty="0" err="1" smtClean="0">
                <a:latin typeface="Calibri" pitchFamily="34" charset="0"/>
                <a:cs typeface="Calibri" pitchFamily="34" charset="0"/>
              </a:rPr>
              <a:t>digitale</a:t>
            </a:r>
            <a:endParaRPr lang="en-US" dirty="0" smtClean="0">
              <a:latin typeface="Calibri" pitchFamily="34" charset="0"/>
              <a:cs typeface="Calibri" pitchFamily="34" charset="0"/>
            </a:endParaRPr>
          </a:p>
          <a:p>
            <a:pPr lvl="3">
              <a:buSzPct val="100000"/>
            </a:pPr>
            <a:r>
              <a:rPr lang="en-US" dirty="0" smtClean="0">
                <a:latin typeface="Calibri" pitchFamily="34" charset="0"/>
                <a:cs typeface="Calibri" pitchFamily="34" charset="0"/>
              </a:rPr>
              <a:t>4 , 6…10 e 83</a:t>
            </a:r>
          </a:p>
          <a:p>
            <a:pPr lvl="3">
              <a:buSzPct val="100000"/>
            </a:pPr>
            <a:r>
              <a:rPr lang="en-US" dirty="0" err="1" smtClean="0">
                <a:latin typeface="Calibri" pitchFamily="34" charset="0"/>
                <a:cs typeface="Calibri" pitchFamily="34" charset="0"/>
              </a:rPr>
              <a:t>Leggermente</a:t>
            </a:r>
            <a:r>
              <a:rPr lang="en-US" dirty="0" smtClean="0">
                <a:latin typeface="Calibri" pitchFamily="34" charset="0"/>
                <a:cs typeface="Calibri" pitchFamily="34" charset="0"/>
              </a:rPr>
              <a:t> </a:t>
            </a:r>
            <a:r>
              <a:rPr lang="en-US" dirty="0" err="1" smtClean="0">
                <a:latin typeface="Calibri" pitchFamily="34" charset="0"/>
                <a:cs typeface="Calibri" pitchFamily="34" charset="0"/>
              </a:rPr>
              <a:t>rielaborate</a:t>
            </a:r>
            <a:r>
              <a:rPr lang="en-US" dirty="0" smtClean="0">
                <a:latin typeface="Calibri" pitchFamily="34" charset="0"/>
                <a:cs typeface="Calibri" pitchFamily="34" charset="0"/>
              </a:rPr>
              <a:t> e </a:t>
            </a:r>
            <a:r>
              <a:rPr lang="en-US" dirty="0" err="1" smtClean="0">
                <a:latin typeface="Calibri" pitchFamily="34" charset="0"/>
                <a:cs typeface="Calibri" pitchFamily="34" charset="0"/>
              </a:rPr>
              <a:t>tradotte</a:t>
            </a:r>
            <a:r>
              <a:rPr lang="en-US" dirty="0" smtClean="0">
                <a:latin typeface="Calibri" pitchFamily="34" charset="0"/>
                <a:cs typeface="Calibri" pitchFamily="34" charset="0"/>
              </a:rPr>
              <a:t> </a:t>
            </a:r>
            <a:r>
              <a:rPr lang="en-US" dirty="0" err="1" smtClean="0">
                <a:latin typeface="Calibri" pitchFamily="34" charset="0"/>
                <a:cs typeface="Calibri" pitchFamily="34" charset="0"/>
              </a:rPr>
              <a:t>dalla</a:t>
            </a:r>
            <a:r>
              <a:rPr lang="en-US" dirty="0" smtClean="0">
                <a:latin typeface="Calibri" pitchFamily="34" charset="0"/>
                <a:cs typeface="Calibri" pitchFamily="34" charset="0"/>
              </a:rPr>
              <a:t> </a:t>
            </a:r>
            <a:r>
              <a:rPr lang="en-US" dirty="0" err="1" smtClean="0">
                <a:latin typeface="Calibri" pitchFamily="34" charset="0"/>
                <a:cs typeface="Calibri" pitchFamily="34" charset="0"/>
              </a:rPr>
              <a:t>sua</a:t>
            </a:r>
            <a:r>
              <a:rPr lang="en-US" dirty="0" smtClean="0">
                <a:latin typeface="Calibri" pitchFamily="34" charset="0"/>
                <a:cs typeface="Calibri" pitchFamily="34" charset="0"/>
              </a:rPr>
              <a:t> </a:t>
            </a:r>
            <a:r>
              <a:rPr lang="en-US" dirty="0" err="1" smtClean="0">
                <a:latin typeface="Calibri" pitchFamily="34" charset="0"/>
                <a:cs typeface="Calibri" pitchFamily="34" charset="0"/>
              </a:rPr>
              <a:t>versione</a:t>
            </a:r>
            <a:r>
              <a:rPr lang="en-US" dirty="0" smtClean="0">
                <a:latin typeface="Calibri" pitchFamily="34" charset="0"/>
                <a:cs typeface="Calibri" pitchFamily="34" charset="0"/>
              </a:rPr>
              <a:t> in </a:t>
            </a:r>
            <a:r>
              <a:rPr lang="en-US" dirty="0" err="1" smtClean="0">
                <a:latin typeface="Calibri" pitchFamily="34" charset="0"/>
                <a:cs typeface="Calibri" pitchFamily="34" charset="0"/>
              </a:rPr>
              <a:t>inglese</a:t>
            </a:r>
            <a:r>
              <a:rPr lang="en-US" dirty="0" smtClean="0">
                <a:latin typeface="Calibri" pitchFamily="34" charset="0"/>
                <a:cs typeface="Calibri" pitchFamily="34" charset="0"/>
              </a:rPr>
              <a:t> </a:t>
            </a:r>
            <a:r>
              <a:rPr lang="en-US" dirty="0" err="1" smtClean="0">
                <a:latin typeface="Calibri" pitchFamily="34" charset="0"/>
                <a:cs typeface="Calibri" pitchFamily="34" charset="0"/>
              </a:rPr>
              <a:t>presentata</a:t>
            </a:r>
            <a:r>
              <a:rPr lang="en-US" dirty="0" smtClean="0">
                <a:latin typeface="Calibri" pitchFamily="34" charset="0"/>
                <a:cs typeface="Calibri" pitchFamily="34" charset="0"/>
              </a:rPr>
              <a:t> </a:t>
            </a:r>
            <a:r>
              <a:rPr lang="en-US" dirty="0" err="1" smtClean="0">
                <a:latin typeface="Calibri" pitchFamily="34" charset="0"/>
                <a:cs typeface="Calibri" pitchFamily="34" charset="0"/>
              </a:rPr>
              <a:t>all’EUMEDCONNECT</a:t>
            </a:r>
            <a:r>
              <a:rPr lang="en-US" dirty="0" smtClean="0">
                <a:latin typeface="Calibri" pitchFamily="34" charset="0"/>
                <a:cs typeface="Calibri" pitchFamily="34" charset="0"/>
              </a:rPr>
              <a:t> AAI INFODAY</a:t>
            </a:r>
          </a:p>
          <a:p>
            <a:pPr marL="1371600" lvl="3" indent="0">
              <a:buSzPct val="100000"/>
              <a:buNone/>
            </a:pPr>
            <a:endParaRPr lang="en-US" sz="2800" dirty="0" smtClean="0">
              <a:solidFill>
                <a:schemeClr val="tx1"/>
              </a:solidFill>
              <a:latin typeface="Calibri" pitchFamily="34" charset="0"/>
              <a:cs typeface="Calibri" pitchFamily="34" charset="0"/>
            </a:endParaRPr>
          </a:p>
          <a:p>
            <a:pPr marL="1371600" lvl="3" indent="0" algn="ctr">
              <a:buSzPct val="100000"/>
              <a:buNone/>
            </a:pPr>
            <a:r>
              <a:rPr lang="en-US" sz="5400" dirty="0" smtClean="0">
                <a:solidFill>
                  <a:schemeClr val="tx1"/>
                </a:solidFill>
                <a:latin typeface="Calibri" pitchFamily="34" charset="0"/>
                <a:cs typeface="Calibri" pitchFamily="34" charset="0"/>
              </a:rPr>
              <a:t>Q&amp;A</a:t>
            </a:r>
          </a:p>
          <a:p>
            <a:pPr marL="1371600" lvl="3" indent="0" algn="ctr">
              <a:buSzPct val="100000"/>
              <a:buNone/>
            </a:pPr>
            <a:r>
              <a:rPr lang="en-US" sz="4400" dirty="0">
                <a:solidFill>
                  <a:srgbClr val="FFC000"/>
                </a:solidFill>
                <a:latin typeface="Calibri" pitchFamily="34" charset="0"/>
                <a:cs typeface="Calibri" pitchFamily="34" charset="0"/>
              </a:rPr>
              <a:t>Any (Attribute) Query?</a:t>
            </a:r>
          </a:p>
          <a:p>
            <a:pPr marL="1371600" lvl="3" indent="0" algn="ctr">
              <a:buSzPct val="100000"/>
              <a:buNone/>
            </a:pPr>
            <a:endParaRPr lang="en-US" sz="4400" dirty="0" smtClean="0">
              <a:latin typeface="Calibri" pitchFamily="34" charset="0"/>
              <a:cs typeface="Calibri" pitchFamily="34" charset="0"/>
            </a:endParaRPr>
          </a:p>
          <a:p>
            <a:pPr marL="457200" lvl="1" indent="0">
              <a:buSzPct val="100000"/>
              <a:buNone/>
            </a:pPr>
            <a:endParaRPr lang="en-US" dirty="0" smtClean="0">
              <a:latin typeface="Calibri" pitchFamily="34" charset="0"/>
              <a:cs typeface="Calibri" pitchFamily="34" charset="0"/>
            </a:endParaRPr>
          </a:p>
          <a:p>
            <a:pPr marL="457200" lvl="1" indent="0">
              <a:buSzPct val="100000"/>
              <a:buNone/>
            </a:pPr>
            <a:endParaRPr lang="en-US" dirty="0">
              <a:latin typeface="Calibri" pitchFamily="34" charset="0"/>
              <a:cs typeface="Calibri" pitchFamily="34" charset="0"/>
            </a:endParaRPr>
          </a:p>
          <a:p>
            <a:pPr marL="457200" lvl="1" indent="0">
              <a:buSzPct val="100000"/>
              <a:buNone/>
            </a:pPr>
            <a:endParaRPr lang="en-US" dirty="0">
              <a:latin typeface="Calibri" pitchFamily="34" charset="0"/>
              <a:cs typeface="Calibri" pitchFamily="34" charset="0"/>
            </a:endParaRPr>
          </a:p>
          <a:p>
            <a:pPr lvl="1">
              <a:buSzPct val="100000"/>
            </a:pPr>
            <a:endParaRPr lang="en-US" dirty="0" smtClean="0">
              <a:latin typeface="Calibri" pitchFamily="34" charset="0"/>
              <a:cs typeface="Calibri" pitchFamily="34" charset="0"/>
            </a:endParaRPr>
          </a:p>
          <a:p>
            <a:pPr marL="457200" lvl="1" indent="0">
              <a:buSzPct val="100000"/>
              <a:buNone/>
            </a:pPr>
            <a:r>
              <a:rPr lang="en-US" dirty="0">
                <a:latin typeface="Calibri" pitchFamily="34" charset="0"/>
                <a:cs typeface="Calibri" pitchFamily="34" charset="0"/>
              </a:rPr>
              <a:t>	</a:t>
            </a:r>
            <a:endParaRPr lang="en-US" dirty="0" smtClean="0">
              <a:latin typeface="Calibri" pitchFamily="34" charset="0"/>
              <a:cs typeface="Calibri" pitchFamily="34" charset="0"/>
            </a:endParaRPr>
          </a:p>
        </p:txBody>
      </p:sp>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89</a:t>
            </a:fld>
            <a:endParaRPr lang="en-US" sz="1400">
              <a:solidFill>
                <a:srgbClr val="FF6600"/>
              </a:solidFill>
              <a:latin typeface="Lucida Sans" charset="0"/>
            </a:endParaRPr>
          </a:p>
        </p:txBody>
      </p:sp>
    </p:spTree>
    <p:extLst>
      <p:ext uri="{BB962C8B-B14F-4D97-AF65-F5344CB8AC3E}">
        <p14:creationId xmlns:p14="http://schemas.microsoft.com/office/powerpoint/2010/main" val="29053251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67544" y="692696"/>
            <a:ext cx="8218488" cy="1143000"/>
          </a:xfrm>
        </p:spPr>
        <p:txBody>
          <a:bodyPr/>
          <a:lstStyle/>
          <a:p>
            <a:pPr eaLnBrk="1" hangingPunct="1"/>
            <a:r>
              <a:rPr lang="it-IT" dirty="0" smtClean="0">
                <a:latin typeface="Calibri" pitchFamily="34" charset="0"/>
                <a:cs typeface="Calibri" pitchFamily="34" charset="0"/>
              </a:rPr>
              <a:t>Identità digitale</a:t>
            </a:r>
          </a:p>
        </p:txBody>
      </p:sp>
      <p:sp>
        <p:nvSpPr>
          <p:cNvPr id="26627" name="Rectangle 3"/>
          <p:cNvSpPr>
            <a:spLocks noGrp="1" noChangeArrowheads="1"/>
          </p:cNvSpPr>
          <p:nvPr>
            <p:ph type="body" idx="1"/>
          </p:nvPr>
        </p:nvSpPr>
        <p:spPr>
          <a:xfrm>
            <a:off x="539552" y="1772816"/>
            <a:ext cx="8229600" cy="5661025"/>
          </a:xfrm>
        </p:spPr>
        <p:txBody>
          <a:bodyPr/>
          <a:lstStyle/>
          <a:p>
            <a:pPr eaLnBrk="1" hangingPunct="1"/>
            <a:r>
              <a:rPr lang="it-IT" sz="2400" dirty="0" smtClean="0">
                <a:latin typeface="Calibri" pitchFamily="34" charset="0"/>
                <a:cs typeface="Calibri" pitchFamily="34" charset="0"/>
              </a:rPr>
              <a:t>I sistemi digitali rappresentato gli utenti (ma anche dispositivi, risorse ecc..) nel loro dominio come </a:t>
            </a:r>
            <a:r>
              <a:rPr lang="it-IT" sz="2400" b="1" dirty="0" smtClean="0">
                <a:latin typeface="Calibri" pitchFamily="34" charset="0"/>
                <a:cs typeface="Calibri" pitchFamily="34" charset="0"/>
              </a:rPr>
              <a:t>entità digitali</a:t>
            </a:r>
            <a:r>
              <a:rPr lang="it-IT" sz="2400" dirty="0" smtClean="0">
                <a:latin typeface="Calibri" pitchFamily="34" charset="0"/>
                <a:cs typeface="Calibri" pitchFamily="34" charset="0"/>
              </a:rPr>
              <a:t>.</a:t>
            </a:r>
            <a:br>
              <a:rPr lang="it-IT" sz="2400" dirty="0" smtClean="0">
                <a:latin typeface="Calibri" pitchFamily="34" charset="0"/>
                <a:cs typeface="Calibri" pitchFamily="34" charset="0"/>
              </a:rPr>
            </a:br>
            <a:r>
              <a:rPr lang="it-IT" sz="2400" dirty="0" smtClean="0">
                <a:latin typeface="Calibri" pitchFamily="34" charset="0"/>
                <a:cs typeface="Calibri" pitchFamily="34" charset="0"/>
              </a:rPr>
              <a:t>Ogni entità digitale possiede un numero finito di </a:t>
            </a:r>
            <a:r>
              <a:rPr lang="it-IT" sz="2400" b="1" dirty="0" smtClean="0">
                <a:latin typeface="Calibri" pitchFamily="34" charset="0"/>
                <a:cs typeface="Calibri" pitchFamily="34" charset="0"/>
              </a:rPr>
              <a:t>attributi </a:t>
            </a:r>
            <a:r>
              <a:rPr lang="it-IT" sz="2400" dirty="0" smtClean="0">
                <a:latin typeface="Calibri" pitchFamily="34" charset="0"/>
                <a:cs typeface="Calibri" pitchFamily="34" charset="0"/>
              </a:rPr>
              <a:t>che la descrivono.</a:t>
            </a:r>
          </a:p>
          <a:p>
            <a:pPr eaLnBrk="1" hangingPunct="1"/>
            <a:r>
              <a:rPr lang="it-IT" sz="2400" dirty="0" smtClean="0">
                <a:latin typeface="Calibri" pitchFamily="34" charset="0"/>
                <a:cs typeface="Calibri" pitchFamily="34" charset="0"/>
              </a:rPr>
              <a:t>Esempio di attributi che compongono </a:t>
            </a:r>
            <a:r>
              <a:rPr lang="it-IT" sz="2400" b="1" dirty="0" smtClean="0">
                <a:latin typeface="Calibri" pitchFamily="34" charset="0"/>
                <a:cs typeface="Calibri" pitchFamily="34" charset="0"/>
              </a:rPr>
              <a:t>un’identità digitale</a:t>
            </a:r>
          </a:p>
          <a:p>
            <a:pPr lvl="1" eaLnBrk="1" hangingPunct="1">
              <a:lnSpc>
                <a:spcPct val="80000"/>
              </a:lnSpc>
            </a:pPr>
            <a:r>
              <a:rPr lang="it-IT" sz="2400" dirty="0" smtClean="0">
                <a:latin typeface="Calibri" pitchFamily="34" charset="0"/>
                <a:cs typeface="Calibri" pitchFamily="34" charset="0"/>
              </a:rPr>
              <a:t>Username</a:t>
            </a:r>
          </a:p>
          <a:p>
            <a:pPr lvl="1" eaLnBrk="1" hangingPunct="1">
              <a:lnSpc>
                <a:spcPct val="80000"/>
              </a:lnSpc>
            </a:pPr>
            <a:r>
              <a:rPr lang="it-IT" sz="2400" dirty="0" smtClean="0">
                <a:latin typeface="Calibri" pitchFamily="34" charset="0"/>
                <a:cs typeface="Calibri" pitchFamily="34" charset="0"/>
              </a:rPr>
              <a:t>Password</a:t>
            </a:r>
          </a:p>
          <a:p>
            <a:pPr lvl="1" eaLnBrk="1" hangingPunct="1">
              <a:lnSpc>
                <a:spcPct val="80000"/>
              </a:lnSpc>
            </a:pPr>
            <a:r>
              <a:rPr lang="it-IT" sz="2400" dirty="0" smtClean="0">
                <a:latin typeface="Calibri" pitchFamily="34" charset="0"/>
                <a:cs typeface="Calibri" pitchFamily="34" charset="0"/>
              </a:rPr>
              <a:t>Certificato X.509</a:t>
            </a:r>
          </a:p>
          <a:p>
            <a:pPr lvl="1" eaLnBrk="1" hangingPunct="1">
              <a:lnSpc>
                <a:spcPct val="80000"/>
              </a:lnSpc>
            </a:pPr>
            <a:r>
              <a:rPr lang="it-IT" sz="2400" dirty="0" smtClean="0">
                <a:latin typeface="Calibri" pitchFamily="34" charset="0"/>
                <a:cs typeface="Calibri" pitchFamily="34" charset="0"/>
              </a:rPr>
              <a:t>Nome</a:t>
            </a:r>
          </a:p>
          <a:p>
            <a:pPr lvl="1" eaLnBrk="1" hangingPunct="1">
              <a:lnSpc>
                <a:spcPct val="80000"/>
              </a:lnSpc>
            </a:pPr>
            <a:r>
              <a:rPr lang="it-IT" sz="2400" dirty="0" smtClean="0">
                <a:latin typeface="Calibri" pitchFamily="34" charset="0"/>
                <a:cs typeface="Calibri" pitchFamily="34" charset="0"/>
              </a:rPr>
              <a:t>Cognome</a:t>
            </a:r>
          </a:p>
          <a:p>
            <a:pPr lvl="1" eaLnBrk="1" hangingPunct="1">
              <a:lnSpc>
                <a:spcPct val="80000"/>
              </a:lnSpc>
            </a:pPr>
            <a:r>
              <a:rPr lang="it-IT" sz="2400" dirty="0" smtClean="0">
                <a:latin typeface="Calibri" pitchFamily="34" charset="0"/>
                <a:cs typeface="Calibri" pitchFamily="34" charset="0"/>
              </a:rPr>
              <a:t>Organizzazione</a:t>
            </a:r>
          </a:p>
          <a:p>
            <a:pPr lvl="1" eaLnBrk="1" hangingPunct="1">
              <a:lnSpc>
                <a:spcPct val="80000"/>
              </a:lnSpc>
            </a:pPr>
            <a:r>
              <a:rPr lang="it-IT" sz="2400" dirty="0" smtClean="0">
                <a:latin typeface="Calibri" pitchFamily="34" charset="0"/>
                <a:cs typeface="Calibri" pitchFamily="34" charset="0"/>
              </a:rPr>
              <a:t>Ruolo nell’organizzazione</a:t>
            </a:r>
          </a:p>
        </p:txBody>
      </p:sp>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9</a:t>
            </a:fld>
            <a:endParaRPr lang="en-US" sz="1400" dirty="0">
              <a:solidFill>
                <a:srgbClr val="FF6600"/>
              </a:solidFill>
              <a:latin typeface="Lucida Sans" charset="0"/>
            </a:endParaRPr>
          </a:p>
        </p:txBody>
      </p:sp>
    </p:spTree>
    <p:extLst>
      <p:ext uri="{BB962C8B-B14F-4D97-AF65-F5344CB8AC3E}">
        <p14:creationId xmlns:p14="http://schemas.microsoft.com/office/powerpoint/2010/main" val="4707035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olo 7"/>
          <p:cNvSpPr>
            <a:spLocks noGrp="1"/>
          </p:cNvSpPr>
          <p:nvPr>
            <p:ph type="title"/>
          </p:nvPr>
        </p:nvSpPr>
        <p:spPr>
          <a:xfrm>
            <a:off x="395536" y="476672"/>
            <a:ext cx="8218488" cy="1143000"/>
          </a:xfrm>
        </p:spPr>
        <p:txBody>
          <a:bodyPr/>
          <a:lstStyle/>
          <a:p>
            <a:pPr eaLnBrk="1" hangingPunct="1"/>
            <a:r>
              <a:rPr lang="en-US" dirty="0" smtClean="0">
                <a:latin typeface="Calibri" pitchFamily="34" charset="0"/>
                <a:cs typeface="Calibri" pitchFamily="34" charset="0"/>
              </a:rPr>
              <a:t>Q&amp;A</a:t>
            </a:r>
            <a:endParaRPr lang="it-IT" dirty="0" smtClean="0">
              <a:latin typeface="Calibri" pitchFamily="34" charset="0"/>
              <a:cs typeface="Calibri" pitchFamily="34" charset="0"/>
            </a:endParaRPr>
          </a:p>
        </p:txBody>
      </p:sp>
      <p:sp>
        <p:nvSpPr>
          <p:cNvPr id="17411" name="Segnaposto contenuto 8"/>
          <p:cNvSpPr>
            <a:spLocks noGrp="1"/>
          </p:cNvSpPr>
          <p:nvPr>
            <p:ph idx="1"/>
          </p:nvPr>
        </p:nvSpPr>
        <p:spPr>
          <a:xfrm>
            <a:off x="457200" y="1628800"/>
            <a:ext cx="8229600" cy="4679925"/>
          </a:xfrm>
        </p:spPr>
        <p:txBody>
          <a:bodyPr/>
          <a:lstStyle/>
          <a:p>
            <a:pPr marL="457200" lvl="1" indent="0" algn="ctr">
              <a:buSzPct val="100000"/>
              <a:buNone/>
            </a:pPr>
            <a:endParaRPr lang="en-US" dirty="0" smtClean="0">
              <a:latin typeface="Calibri" pitchFamily="34" charset="0"/>
              <a:cs typeface="Calibri" pitchFamily="34" charset="0"/>
            </a:endParaRPr>
          </a:p>
          <a:p>
            <a:pPr marL="457200" lvl="1" indent="0" algn="ctr">
              <a:buSzPct val="100000"/>
              <a:buNone/>
            </a:pPr>
            <a:endParaRPr lang="en-US" dirty="0">
              <a:latin typeface="Calibri" pitchFamily="34" charset="0"/>
              <a:cs typeface="Calibri" pitchFamily="34" charset="0"/>
            </a:endParaRPr>
          </a:p>
          <a:p>
            <a:pPr marL="457200" lvl="1" indent="0" algn="ctr">
              <a:buSzPct val="100000"/>
              <a:buNone/>
            </a:pPr>
            <a:endParaRPr lang="en-US" dirty="0" smtClean="0">
              <a:latin typeface="Calibri" pitchFamily="34" charset="0"/>
              <a:cs typeface="Calibri" pitchFamily="34" charset="0"/>
            </a:endParaRPr>
          </a:p>
          <a:p>
            <a:pPr marL="457200" lvl="1" indent="0" algn="ctr">
              <a:buSzPct val="100000"/>
              <a:buNone/>
            </a:pPr>
            <a:endParaRPr lang="en-US" dirty="0">
              <a:latin typeface="Calibri" pitchFamily="34" charset="0"/>
              <a:cs typeface="Calibri" pitchFamily="34" charset="0"/>
            </a:endParaRPr>
          </a:p>
          <a:p>
            <a:pPr marL="457200" lvl="1" indent="0" algn="ctr">
              <a:buSzPct val="100000"/>
              <a:buNone/>
            </a:pPr>
            <a:r>
              <a:rPr lang="en-US" sz="3600" dirty="0" smtClean="0">
                <a:latin typeface="Calibri" pitchFamily="34" charset="0"/>
                <a:cs typeface="Calibri" pitchFamily="34" charset="0"/>
              </a:rPr>
              <a:t>Any (Attribute) Query?</a:t>
            </a:r>
          </a:p>
          <a:p>
            <a:pPr marL="457200" lvl="1" indent="0">
              <a:buSzPct val="100000"/>
              <a:buNone/>
            </a:pPr>
            <a:endParaRPr lang="en-US" dirty="0" smtClean="0">
              <a:latin typeface="Calibri" pitchFamily="34" charset="0"/>
              <a:cs typeface="Calibri" pitchFamily="34" charset="0"/>
            </a:endParaRPr>
          </a:p>
          <a:p>
            <a:pPr marL="457200" lvl="1" indent="0">
              <a:buSzPct val="100000"/>
              <a:buNone/>
            </a:pPr>
            <a:endParaRPr lang="en-US" dirty="0">
              <a:latin typeface="Calibri" pitchFamily="34" charset="0"/>
              <a:cs typeface="Calibri" pitchFamily="34" charset="0"/>
            </a:endParaRPr>
          </a:p>
          <a:p>
            <a:pPr marL="457200" lvl="1" indent="0">
              <a:buSzPct val="100000"/>
              <a:buNone/>
            </a:pPr>
            <a:endParaRPr lang="en-US" dirty="0">
              <a:latin typeface="Calibri" pitchFamily="34" charset="0"/>
              <a:cs typeface="Calibri" pitchFamily="34" charset="0"/>
            </a:endParaRPr>
          </a:p>
          <a:p>
            <a:pPr lvl="1">
              <a:buSzPct val="100000"/>
            </a:pPr>
            <a:endParaRPr lang="en-US" dirty="0" smtClean="0">
              <a:latin typeface="Calibri" pitchFamily="34" charset="0"/>
              <a:cs typeface="Calibri" pitchFamily="34" charset="0"/>
            </a:endParaRPr>
          </a:p>
          <a:p>
            <a:pPr marL="457200" lvl="1" indent="0">
              <a:buSzPct val="100000"/>
              <a:buNone/>
            </a:pPr>
            <a:r>
              <a:rPr lang="en-US" dirty="0">
                <a:latin typeface="Calibri" pitchFamily="34" charset="0"/>
                <a:cs typeface="Calibri" pitchFamily="34" charset="0"/>
              </a:rPr>
              <a:t>	</a:t>
            </a:r>
            <a:endParaRPr lang="en-US" dirty="0" smtClean="0">
              <a:latin typeface="Calibri" pitchFamily="34" charset="0"/>
              <a:cs typeface="Calibri" pitchFamily="34" charset="0"/>
            </a:endParaRPr>
          </a:p>
        </p:txBody>
      </p:sp>
      <p:sp>
        <p:nvSpPr>
          <p:cNvPr id="4" name="Segnaposto piè di pagina 3"/>
          <p:cNvSpPr>
            <a:spLocks noGrp="1"/>
          </p:cNvSpPr>
          <p:nvPr>
            <p:ph type="ftr" sz="quarter" idx="10"/>
          </p:nvPr>
        </p:nvSpPr>
        <p:spPr>
          <a:xfrm>
            <a:off x="4436714" y="6508750"/>
            <a:ext cx="4599336" cy="307777"/>
          </a:xfrm>
        </p:spPr>
        <p:txBody>
          <a:bodyPr/>
          <a:lstStyle/>
          <a:p>
            <a:pPr>
              <a:defRPr/>
            </a:pPr>
            <a:r>
              <a:rPr lang="en-US" dirty="0" smtClean="0"/>
              <a:t>Stefano Gargiulo – GARR (stefano.gargiulo@garr.it)</a:t>
            </a:r>
            <a:endParaRPr lang="en-US" dirty="0"/>
          </a:p>
        </p:txBody>
      </p:sp>
      <p:sp>
        <p:nvSpPr>
          <p:cNvPr id="5" name="Segnaposto numero diapositiva 4"/>
          <p:cNvSpPr>
            <a:spLocks noGrp="1"/>
          </p:cNvSpPr>
          <p:nvPr>
            <p:ph type="sldNum" sz="quarter" idx="11"/>
          </p:nvPr>
        </p:nvSpPr>
        <p:spPr>
          <a:xfrm>
            <a:off x="323850" y="6524625"/>
            <a:ext cx="298450" cy="307975"/>
          </a:xfr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7D1955-0065-4168-A304-3FCBBA45487F}" type="slidenum">
              <a:rPr lang="en-US" sz="1400">
                <a:solidFill>
                  <a:srgbClr val="FF6600"/>
                </a:solidFill>
                <a:latin typeface="Lucida Sans" charset="0"/>
              </a:rPr>
              <a:pPr eaLnBrk="1" hangingPunct="1"/>
              <a:t>90</a:t>
            </a:fld>
            <a:endParaRPr lang="en-US" sz="1400">
              <a:solidFill>
                <a:srgbClr val="FF6600"/>
              </a:solidFill>
              <a:latin typeface="Lucida Sans" charset="0"/>
            </a:endParaRPr>
          </a:p>
        </p:txBody>
      </p:sp>
    </p:spTree>
    <p:extLst>
      <p:ext uri="{BB962C8B-B14F-4D97-AF65-F5344CB8AC3E}">
        <p14:creationId xmlns:p14="http://schemas.microsoft.com/office/powerpoint/2010/main" val="20474260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IDEMDAY10_template_v1">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Lucida Sans"/>
        <a:ea typeface=""/>
        <a:cs typeface=""/>
      </a:majorFont>
      <a:minorFont>
        <a:latin typeface="Lucida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IDEMDAY10_template_v1</Template>
  <TotalTime>6751</TotalTime>
  <Words>4407</Words>
  <Application>Microsoft Office PowerPoint</Application>
  <PresentationFormat>Presentazione su schermo (4:3)</PresentationFormat>
  <Paragraphs>676</Paragraphs>
  <Slides>90</Slides>
  <Notes>10</Notes>
  <HiddenSlides>0</HiddenSlides>
  <MMClips>5</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90</vt:i4>
      </vt:variant>
    </vt:vector>
  </HeadingPairs>
  <TitlesOfParts>
    <vt:vector size="97" baseType="lpstr">
      <vt:lpstr>Arial</vt:lpstr>
      <vt:lpstr>Courier New</vt:lpstr>
      <vt:lpstr>Wingdings</vt:lpstr>
      <vt:lpstr>ＭＳ Ｐゴシック</vt:lpstr>
      <vt:lpstr>Lucida Sans</vt:lpstr>
      <vt:lpstr>Calibri</vt:lpstr>
      <vt:lpstr>IDEMDAY10_template_v1</vt:lpstr>
      <vt:lpstr>Tecniche pratiche per federare applicazioni</vt:lpstr>
      <vt:lpstr>Indice</vt:lpstr>
      <vt:lpstr>L’Autenticazione</vt:lpstr>
      <vt:lpstr>L’identità digitale è un concetto delicato</vt:lpstr>
      <vt:lpstr>Autenticazione</vt:lpstr>
      <vt:lpstr>Autenticazione</vt:lpstr>
      <vt:lpstr>Autorizzazione</vt:lpstr>
      <vt:lpstr>Autenticazione vs. Autorizzazione</vt:lpstr>
      <vt:lpstr>Identità digitale</vt:lpstr>
      <vt:lpstr>Identità digitale</vt:lpstr>
      <vt:lpstr>Presentazione standard di PowerPoint</vt:lpstr>
      <vt:lpstr>Autenticazione</vt:lpstr>
      <vt:lpstr>Autenticazione</vt:lpstr>
      <vt:lpstr>Autenticazione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Il futuro</vt:lpstr>
      <vt:lpstr>Il futuro</vt:lpstr>
      <vt:lpstr>Ringraziamenti</vt:lpstr>
      <vt:lpstr>Q&amp;A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Tecniche pratiche per federare applicazioni</dc:title>
  <dc:creator>Stefano</dc:creator>
  <cp:lastModifiedBy>manto</cp:lastModifiedBy>
  <cp:revision>178</cp:revision>
  <cp:lastPrinted>2010-11-26T13:00:34Z</cp:lastPrinted>
  <dcterms:created xsi:type="dcterms:W3CDTF">2010-11-16T12:29:21Z</dcterms:created>
  <dcterms:modified xsi:type="dcterms:W3CDTF">2010-12-03T12:18:05Z</dcterms:modified>
</cp:coreProperties>
</file>